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59" r:id="rId4"/>
    <p:sldId id="294" r:id="rId5"/>
    <p:sldId id="282" r:id="rId6"/>
    <p:sldId id="278" r:id="rId7"/>
    <p:sldId id="283" r:id="rId8"/>
    <p:sldId id="280" r:id="rId9"/>
    <p:sldId id="267" r:id="rId10"/>
    <p:sldId id="302" r:id="rId11"/>
    <p:sldId id="301" r:id="rId12"/>
    <p:sldId id="268" r:id="rId13"/>
    <p:sldId id="270" r:id="rId14"/>
    <p:sldId id="272" r:id="rId15"/>
    <p:sldId id="261" r:id="rId16"/>
    <p:sldId id="303" r:id="rId17"/>
    <p:sldId id="265" r:id="rId18"/>
    <p:sldId id="275" r:id="rId19"/>
    <p:sldId id="304" r:id="rId20"/>
    <p:sldId id="277" r:id="rId21"/>
    <p:sldId id="296" r:id="rId22"/>
    <p:sldId id="264" r:id="rId23"/>
    <p:sldId id="263" r:id="rId24"/>
    <p:sldId id="305" r:id="rId25"/>
    <p:sldId id="306" r:id="rId26"/>
    <p:sldId id="307" r:id="rId27"/>
    <p:sldId id="308" r:id="rId28"/>
    <p:sldId id="289" r:id="rId29"/>
    <p:sldId id="290" r:id="rId30"/>
    <p:sldId id="291" r:id="rId31"/>
    <p:sldId id="297" r:id="rId32"/>
    <p:sldId id="300" r:id="rId33"/>
    <p:sldId id="309" r:id="rId34"/>
    <p:sldId id="292" r:id="rId35"/>
    <p:sldId id="293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CFD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4" autoAdjust="0"/>
    <p:restoredTop sz="79083" autoAdjust="0"/>
  </p:normalViewPr>
  <p:slideViewPr>
    <p:cSldViewPr snapToGrid="0">
      <p:cViewPr>
        <p:scale>
          <a:sx n="75" d="100"/>
          <a:sy n="75" d="100"/>
        </p:scale>
        <p:origin x="1020" y="402"/>
      </p:cViewPr>
      <p:guideLst/>
    </p:cSldViewPr>
  </p:slideViewPr>
  <p:outlineViewPr>
    <p:cViewPr>
      <p:scale>
        <a:sx n="33" d="100"/>
        <a:sy n="33" d="100"/>
      </p:scale>
      <p:origin x="0" y="-98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EC764-244E-40F1-BD91-CBA24A006EA8}" type="datetimeFigureOut">
              <a:rPr lang="fr-BE" smtClean="0"/>
              <a:t>29-08-19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3AEF08-5B0C-4468-9331-A5D0D34A109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74897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tropropagation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magit.fr/definition/Reseau-neuronal-convolutif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hatis.techtarget.com/fr/definition/Jeu-de-donnees" TargetMode="External"/><Relationship Id="rId4" Type="http://schemas.openxmlformats.org/officeDocument/2006/relationships/hyperlink" Target="https://whatis.techtarget.com/fr/definition/Reseaux-deconvolutifs-reseaux-neuronaux-deconvolutifs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Abandon_(r%C3%A9seaux_neuronaux)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fr.wikipedia.org/wiki/R%C3%A9seau_neuronal_convolutif#cite_note-goodfellow_ch7-32" TargetMode="External"/><Relationship Id="rId4" Type="http://schemas.openxmlformats.org/officeDocument/2006/relationships/hyperlink" Target="https://fr.wikipedia.org/wiki/R%C3%A9seau_neuronal_convolutif#cite_note-33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Esp%C3%A9rance_math%C3%A9matique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seau_de_neurone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R%C3%A9tropropagation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96648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Rétropropagation</a:t>
            </a:r>
          </a:p>
          <a:p>
            <a:r>
              <a:rPr lang="fr-BE" dirty="0"/>
              <a:t>La </a:t>
            </a:r>
            <a:r>
              <a:rPr lang="fr-BE" dirty="0">
                <a:hlinkClick r:id="rId3" tooltip="Rétropropagation"/>
              </a:rPr>
              <a:t>rétropropagation</a:t>
            </a:r>
            <a:r>
              <a:rPr lang="fr-BE" dirty="0"/>
              <a:t> consiste à </a:t>
            </a:r>
            <a:r>
              <a:rPr lang="fr-BE" dirty="0" err="1"/>
              <a:t>rétropropager</a:t>
            </a:r>
            <a:r>
              <a:rPr lang="fr-BE" dirty="0"/>
              <a:t> l'erreur commise par un neurone à ses synapses et aux neurones qui y sont reliés. Pour les réseaux de neurones, on utilise habituellement la </a:t>
            </a:r>
            <a:r>
              <a:rPr lang="fr-BE" i="1" dirty="0"/>
              <a:t>rétropropagation du gradient de l'erreur</a:t>
            </a:r>
            <a:r>
              <a:rPr lang="fr-BE" dirty="0"/>
              <a:t>, qui consiste à corriger les erreurs selon l'importance des éléments qui ont justement participé à la réalisation de ces erreurs : les poids synaptiques qui contribuent à engendrer une erreur importante se verront modifiés de manière plus significative que les poids qui ont engendré une erreur marginale. </a:t>
            </a:r>
          </a:p>
          <a:p>
            <a:r>
              <a:rPr lang="fr-BE" dirty="0"/>
              <a:t>La phase d’apprentissage repose intégralement sur la « </a:t>
            </a:r>
            <a:r>
              <a:rPr lang="fr-BE" b="1" dirty="0"/>
              <a:t>descente de gradient</a:t>
            </a:r>
            <a:r>
              <a:rPr lang="fr-BE" dirty="0"/>
              <a:t>« .</a:t>
            </a:r>
          </a:p>
          <a:p>
            <a:r>
              <a:rPr lang="fr-BE" dirty="0"/>
              <a:t>Suite à l’évaluation d’une entrée par le réseau de neurones, on peut la comparer à la réponse attendue et dire de combien est-ce qu’il s’est trompé. S’il prédit 0.7 et qu’on attendait 1, son erreur est calculée soit avec une norme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fr-BE" dirty="0"/>
              <a:t> ou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</a:t>
            </a:r>
            <a:endParaRPr lang="fr-BE" dirty="0"/>
          </a:p>
          <a:p>
            <a:r>
              <a:rPr lang="fr-BE" dirty="0"/>
              <a:t>On met alors les poids à jour un par un à partir de cet écart, en partant de la fin et en remontant. Toute cette phase sera justifiée dans la partie 5, mais on peut déjà dire qu’elle s’appuie sur… les </a:t>
            </a:r>
            <a:r>
              <a:rPr lang="fr-BE" b="1" dirty="0"/>
              <a:t>dérivées partielles</a:t>
            </a:r>
            <a:r>
              <a:rPr lang="fr-BE" dirty="0"/>
              <a:t>… (pour évaluer l’impact d’un changement de poids sur notre erreur).</a:t>
            </a:r>
          </a:p>
          <a:p>
            <a:r>
              <a:rPr lang="fr-BE" b="1" dirty="0"/>
              <a:t>Rétropropagation du gradient, une manière d’apprendre par l’expérience</a:t>
            </a:r>
          </a:p>
          <a:p>
            <a:r>
              <a:rPr lang="fr-BE" dirty="0"/>
              <a:t>Parlons à présent du nerf de la guerre des perceptrons multicouches, ce qui rend possible l’apprentissage : le système de mise à jour des poids pour adapter le modèle aux données i.e. la </a:t>
            </a:r>
            <a:r>
              <a:rPr lang="fr-BE" b="1" dirty="0"/>
              <a:t>descente de gradient</a:t>
            </a:r>
            <a:r>
              <a:rPr lang="fr-BE" dirty="0"/>
              <a:t>.</a:t>
            </a:r>
          </a:p>
          <a:p>
            <a:r>
              <a:rPr lang="fr-BE" dirty="0"/>
              <a:t>En effet, les </a:t>
            </a:r>
            <a:r>
              <a:rPr lang="fr-BE" b="1" dirty="0"/>
              <a:t>poids</a:t>
            </a:r>
            <a:r>
              <a:rPr lang="fr-BE" dirty="0"/>
              <a:t> (et le biais) sont </a:t>
            </a:r>
            <a:r>
              <a:rPr lang="fr-BE" b="1" dirty="0"/>
              <a:t>les seules variables</a:t>
            </a:r>
            <a:r>
              <a:rPr lang="fr-BE" dirty="0"/>
              <a:t>, au final, du perceptron, un fois l’architecture mise en place (neurones, couches, vitesse d’apprentissage…).</a:t>
            </a:r>
          </a:p>
          <a:p>
            <a:endParaRPr lang="fr-BE" b="1" dirty="0"/>
          </a:p>
          <a:p>
            <a:r>
              <a:rPr lang="fr-BE" b="1" dirty="0"/>
              <a:t>taux d’apprentissage</a:t>
            </a:r>
            <a:r>
              <a:rPr lang="fr-BE" dirty="0"/>
              <a:t>, qui nous permet de faire varier la vitesse de correction.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72142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Le générateur est un type de </a:t>
            </a:r>
            <a:r>
              <a:rPr lang="fr-BE" dirty="0">
                <a:hlinkClick r:id="rId3"/>
              </a:rPr>
              <a:t>réseau neuronal convolutif</a:t>
            </a:r>
            <a:r>
              <a:rPr lang="fr-BE" dirty="0"/>
              <a:t> qui crée de nouvelles instances d'un objet. Le discriminateur est un type de </a:t>
            </a:r>
            <a:r>
              <a:rPr lang="fr-BE" dirty="0">
                <a:hlinkClick r:id="rId4"/>
              </a:rPr>
              <a:t>réseau neuronal </a:t>
            </a:r>
            <a:r>
              <a:rPr lang="fr-BE" dirty="0" err="1">
                <a:hlinkClick r:id="rId4"/>
              </a:rPr>
              <a:t>déconvolutif</a:t>
            </a:r>
            <a:r>
              <a:rPr lang="fr-BE" dirty="0"/>
              <a:t> qui détermine l'authenticité de cet objet ou son appartenance à un </a:t>
            </a:r>
            <a:r>
              <a:rPr lang="fr-BE" dirty="0">
                <a:hlinkClick r:id="rId5"/>
              </a:rPr>
              <a:t>jeu de données</a:t>
            </a:r>
            <a:r>
              <a:rPr lang="fr-BE" dirty="0"/>
              <a:t>.</a:t>
            </a:r>
          </a:p>
          <a:p>
            <a:endParaRPr lang="fr-BE" dirty="0"/>
          </a:p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 permet de ne pas biaiser le réseau d’entrée afin que le réseau apprenne plus efficacement </a:t>
            </a:r>
          </a:p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 bruit permet d'avoir une entrée aléatoire structurée. Grâce à sa structure imposée, on peut prendre un point dans l'espace de la distribution et on est sûr d'avoir un résultat qui ressemble à quelque chose. Ça permet aussi d'avoir un générateur non déterministe. Vu que les points dans la distribution sont quasi infinis, on est certain que G aura toujours un input différent et donc une sortie toujours différente.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45260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64287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schema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cgan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ou on voit les structure des NN : slide pas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necessaire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selon moi, tu peux enlever le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linear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dropout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etc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et juste dire oralement que ca consiste en une succession de couches convolutive avec un dernier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fully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connected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lineaire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qui sort l'image dans le cas du G et la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prediction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dans le cas du D</a:t>
            </a:r>
            <a:endParaRPr lang="fr-BE" b="1" dirty="0"/>
          </a:p>
          <a:p>
            <a:r>
              <a:rPr lang="fr-BE" b="1" dirty="0"/>
              <a:t>Dropout</a:t>
            </a:r>
          </a:p>
          <a:p>
            <a:r>
              <a:rPr lang="fr-BE" dirty="0"/>
              <a:t>La méthode du </a:t>
            </a:r>
            <a:r>
              <a:rPr lang="fr-BE" dirty="0">
                <a:hlinkClick r:id="rId3" tooltip="Abandon (réseaux neuronaux)"/>
              </a:rPr>
              <a:t>dropout</a:t>
            </a:r>
            <a:r>
              <a:rPr lang="fr-BE" baseline="30000" dirty="0">
                <a:hlinkClick r:id="rId4"/>
              </a:rPr>
              <a:t>33</a:t>
            </a:r>
            <a:r>
              <a:rPr lang="fr-BE" dirty="0"/>
              <a:t> consiste à « désactiver » des sorties de neurones aléatoirement (avec une probabilité prédéfinie, par exemple 0.5 pour les couches cachées et 0.8 pour la couche d'entrée) pendant la phase d'apprentissage. Cela revient à simuler un ensemble de modèles différents (</a:t>
            </a:r>
            <a:r>
              <a:rPr lang="fr-BE" i="1" dirty="0"/>
              <a:t>bagging</a:t>
            </a:r>
            <a:r>
              <a:rPr lang="fr-BE" dirty="0"/>
              <a:t>) et à les apprendre conjointement (bien qu'aucun ne soit appris de bout en bout). Chaque neurone étant possiblement inactif pendant une itération d'apprentissage, cela force chaque unité à « bien apprendre » indépendamment des autres et évite ainsi la « </a:t>
            </a:r>
            <a:r>
              <a:rPr lang="fr-BE" dirty="0" err="1"/>
              <a:t>co-adaptation</a:t>
            </a:r>
            <a:r>
              <a:rPr lang="fr-BE" dirty="0"/>
              <a:t> »</a:t>
            </a:r>
            <a:r>
              <a:rPr lang="fr-BE" baseline="30000" dirty="0">
                <a:hlinkClick r:id="rId5"/>
              </a:rPr>
              <a:t>32</a:t>
            </a:r>
            <a:r>
              <a:rPr lang="fr-BE" dirty="0"/>
              <a:t>. Le dropout peut permettre une accélération de l'apprentissage. </a:t>
            </a:r>
          </a:p>
          <a:p>
            <a:r>
              <a:rPr lang="fr-BE" dirty="0"/>
              <a:t>En phase de test, les auteurs proposent de pondérer chaque poids appris par sa probabilité d'activation pendant l'apprentissage. Pour un dropout avec un probabilité 0.5 par exemple, cela revient à diviser les poids par deux</a:t>
            </a:r>
            <a:r>
              <a:rPr lang="fr-BE" baseline="30000" dirty="0">
                <a:hlinkClick r:id="rId5"/>
              </a:rPr>
              <a:t>32</a:t>
            </a:r>
            <a:r>
              <a:rPr lang="fr-BE" dirty="0"/>
              <a:t>. </a:t>
            </a:r>
          </a:p>
          <a:p>
            <a:r>
              <a:rPr lang="fr-BE" dirty="0"/>
              <a:t>La technique du dropout est notamment utilisée dans les systèmes de reconnaissance d'image, de voix, le classement de documents et sur des problèmes de calculs en biologie. </a:t>
            </a:r>
          </a:p>
          <a:p>
            <a:endParaRPr lang="fr-BE" dirty="0"/>
          </a:p>
          <a:p>
            <a:r>
              <a:rPr lang="fr-BE" b="1" dirty="0" err="1"/>
              <a:t>ReLU</a:t>
            </a:r>
            <a:r>
              <a:rPr lang="fr-BE" b="1" dirty="0"/>
              <a:t> ( </a:t>
            </a:r>
            <a:r>
              <a:rPr lang="fr-BE" b="1" dirty="0" err="1"/>
              <a:t>Rectified</a:t>
            </a:r>
            <a:r>
              <a:rPr lang="fr-BE" b="1" dirty="0"/>
              <a:t> </a:t>
            </a:r>
            <a:r>
              <a:rPr lang="fr-BE" b="1" dirty="0" err="1"/>
              <a:t>Linear</a:t>
            </a:r>
            <a:r>
              <a:rPr lang="fr-BE" b="1" dirty="0"/>
              <a:t> Unit ) :</a:t>
            </a:r>
            <a:r>
              <a:rPr lang="fr-BE" dirty="0"/>
              <a:t> Ce sont les fonctions les plus populaires de nos jours. Elles permettent un entrainement plus rapide comparé aux fonctions </a:t>
            </a:r>
            <a:r>
              <a:rPr lang="fr-BE" dirty="0" err="1"/>
              <a:t>sigmoid</a:t>
            </a:r>
            <a:r>
              <a:rPr lang="fr-BE" dirty="0"/>
              <a:t> et </a:t>
            </a:r>
            <a:r>
              <a:rPr lang="fr-BE" dirty="0" err="1"/>
              <a:t>tanh</a:t>
            </a:r>
            <a:r>
              <a:rPr lang="fr-BE" dirty="0"/>
              <a:t>, étant plus légères. Attention au phénomène de ‘</a:t>
            </a:r>
            <a:r>
              <a:rPr lang="fr-BE" dirty="0" err="1"/>
              <a:t>Dying</a:t>
            </a:r>
            <a:r>
              <a:rPr lang="fr-BE" dirty="0"/>
              <a:t> </a:t>
            </a:r>
            <a:r>
              <a:rPr lang="fr-BE" dirty="0" err="1"/>
              <a:t>ReLU</a:t>
            </a:r>
            <a:r>
              <a:rPr lang="fr-BE" dirty="0"/>
              <a:t>’, auquel on préférera les variations de </a:t>
            </a:r>
            <a:r>
              <a:rPr lang="fr-BE" dirty="0" err="1"/>
              <a:t>ReLU</a:t>
            </a:r>
            <a:r>
              <a:rPr lang="fr-BE" dirty="0"/>
              <a:t>. Plus d’informations en fin d’article. Très utilisé pour les CNN, RBM, et les réseaux de multi perceptron. Intervalle de sortie (0;+∞).</a:t>
            </a:r>
          </a:p>
          <a:p>
            <a:endParaRPr lang="fr-BE" dirty="0"/>
          </a:p>
          <a:p>
            <a:r>
              <a:rPr lang="fr-BE" b="1" dirty="0" err="1"/>
              <a:t>Leaky</a:t>
            </a:r>
            <a:r>
              <a:rPr lang="fr-BE" b="1" dirty="0"/>
              <a:t> </a:t>
            </a:r>
            <a:r>
              <a:rPr lang="fr-BE" b="1" dirty="0" err="1"/>
              <a:t>ReLU</a:t>
            </a:r>
            <a:r>
              <a:rPr lang="fr-BE" b="1" dirty="0"/>
              <a:t> :</a:t>
            </a:r>
            <a:r>
              <a:rPr lang="fr-BE" dirty="0"/>
              <a:t> La Leakey Relu permet d’ajouter une variante pour les nombres négatifs, ainsi les neurones ne meurent jamais. Ils entrent dans un long coma mais on toujours la chance de se réveiller à un moment donné. Intervalle de sortie (-∞;+∞).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21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40393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H : Entropie de Shannon</a:t>
            </a:r>
          </a:p>
          <a:p>
            <a:r>
              <a:rPr lang="fr-BE" dirty="0"/>
              <a:t>Entropie conjointe</a:t>
            </a:r>
          </a:p>
          <a:p>
            <a:r>
              <a:rPr lang="fr-BE" dirty="0">
                <a:effectLst/>
              </a:rPr>
              <a:t>E </a:t>
            </a:r>
            <a:r>
              <a:rPr lang="fr-BE" dirty="0"/>
              <a:t>désigne l'</a:t>
            </a:r>
            <a:r>
              <a:rPr lang="fr-BE" dirty="0">
                <a:hlinkClick r:id="rId3"/>
              </a:rPr>
              <a:t>espérance mathématique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22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49178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Resultats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 bien dire que c'est le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resultat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apres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entreainement</a:t>
            </a:r>
            <a:r>
              <a:rPr lang="fr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que donc ce qu'on voit a l'écran, ce sont des créations de la machine, ces images N EXISTENT NULLE PAR AILLEURS, c'est une pure création de la machine.</a:t>
            </a:r>
          </a:p>
          <a:p>
            <a:endParaRPr lang="fr-BE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Le 0 est toujours différent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59310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altLang="fr-FR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cs typeface="Times New Roman" panose="02020603050405020304" pitchFamily="18" charset="0"/>
              </a:rPr>
              <a:t> Dendrites = inputs et axones = outputs</a:t>
            </a:r>
            <a:endParaRPr kumimoji="0" lang="fr-BE" altLang="fr-FR" sz="12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04615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u="none" dirty="0"/>
              <a:t>C’est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 tooltip="Réseau de neuro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réseau de neurones</a:t>
            </a:r>
            <a:r>
              <a:rPr lang="fr-BE" sz="12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 plus simple.</a:t>
            </a:r>
          </a:p>
          <a:p>
            <a:r>
              <a:rPr lang="fr-BE" dirty="0"/>
              <a:t>Des signaux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x1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x2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x3</a:t>
            </a:r>
            <a:r>
              <a:rPr lang="fr-BE" dirty="0"/>
              <a:t> arrivent à notre neurone (ils viennent de la couche précédente, donc on peut en déduire qu’elle contient 3 neurones).</a:t>
            </a:r>
          </a:p>
          <a:p>
            <a:r>
              <a:rPr lang="fr-BE" dirty="0"/>
              <a:t>Chaque lien qui amène le signal est pondéré, respectivement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w1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w2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w3</a:t>
            </a:r>
            <a:r>
              <a:rPr lang="fr-BE" dirty="0"/>
              <a:t>.</a:t>
            </a:r>
          </a:p>
          <a:p>
            <a:r>
              <a:rPr lang="fr-BE" dirty="0"/>
              <a:t>C’est ce </a:t>
            </a:r>
            <a:r>
              <a:rPr lang="fr-BE" b="1" dirty="0"/>
              <a:t>poids</a:t>
            </a:r>
            <a:r>
              <a:rPr lang="fr-BE" dirty="0"/>
              <a:t> (</a:t>
            </a:r>
            <a:r>
              <a:rPr lang="fr-BE" dirty="0" err="1"/>
              <a:t>weight</a:t>
            </a:r>
            <a:r>
              <a:rPr lang="fr-BE" dirty="0"/>
              <a:t>) qui va être adapté tout au long de l’apprentissage pour permettre au réseau de prédire efficacement (en général il reste entre 0 et 1 ou -1 et 1).</a:t>
            </a:r>
            <a:endParaRPr lang="fr-BE" sz="120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BE" dirty="0"/>
              <a:t>On calcule ensuite la somme de tous ces signaux pondérés (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∑</a:t>
            </a:r>
            <a:r>
              <a:rPr lang="fr-BE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</a:t>
            </a:r>
            <a:r>
              <a:rPr lang="fr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⋅</a:t>
            </a:r>
            <a:r>
              <a:rPr lang="fr-BE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</a:t>
            </a:r>
            <a:r>
              <a:rPr lang="fr-BE" dirty="0"/>
              <a:t>) et on ajoute un certain biais </a:t>
            </a:r>
          </a:p>
          <a:p>
            <a:r>
              <a:rPr lang="fr-BE" dirty="0"/>
              <a:t>Ce </a:t>
            </a:r>
            <a:r>
              <a:rPr lang="fr-BE" b="1" dirty="0"/>
              <a:t>biais</a:t>
            </a:r>
            <a:r>
              <a:rPr lang="fr-BE" dirty="0"/>
              <a:t> (</a:t>
            </a:r>
            <a:r>
              <a:rPr lang="fr-BE" dirty="0" err="1"/>
              <a:t>bias</a:t>
            </a:r>
            <a:r>
              <a:rPr lang="fr-BE" dirty="0"/>
              <a:t>) peut être vu comme un neurone externe supplémentaire</a:t>
            </a:r>
          </a:p>
          <a:p>
            <a:r>
              <a:rPr lang="fr-BE" dirty="0"/>
              <a:t>Une fois cette somme calculée, on applique une fonction d’</a:t>
            </a:r>
            <a:r>
              <a:rPr lang="fr-BE" b="1" dirty="0"/>
              <a:t>activation</a:t>
            </a:r>
            <a:r>
              <a:rPr lang="fr-BE" dirty="0"/>
              <a:t> (activation </a:t>
            </a:r>
            <a:r>
              <a:rPr lang="fr-BE" dirty="0" err="1"/>
              <a:t>function</a:t>
            </a:r>
            <a:r>
              <a:rPr lang="fr-BE" dirty="0"/>
              <a:t>) pour obtenir notre signal de sortie. Cette activation représente le seuil à partir duquel un neurone va émettre un signal (s’il a été suffisamment stimulé), et est donc lié au potentiel d’action en biologie.</a:t>
            </a:r>
          </a:p>
          <a:p>
            <a:r>
              <a:rPr lang="fr-BE" dirty="0"/>
              <a:t>es poids sont initialisés au hasard lorsqu’on crée le réseau de neurones. Il en va de même pour le biais</a:t>
            </a:r>
            <a:endParaRPr lang="fr-BE" sz="120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74479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sz="1200" u="none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26218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Exemple  : une image x « cat.png » est associé à un label y « cat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69405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base de données </a:t>
            </a:r>
            <a:r>
              <a:rPr lang="fr-BE" i="1" dirty="0"/>
              <a:t>MNIST</a:t>
            </a:r>
            <a:r>
              <a:rPr lang="fr-BE" dirty="0"/>
              <a:t> pour </a:t>
            </a:r>
            <a:r>
              <a:rPr lang="fr-BE" dirty="0" err="1"/>
              <a:t>Modified</a:t>
            </a:r>
            <a:r>
              <a:rPr lang="fr-BE" dirty="0"/>
              <a:t> ou Mixed National Institute of Standards and </a:t>
            </a:r>
            <a:r>
              <a:rPr lang="fr-BE" dirty="0" err="1"/>
              <a:t>Technology</a:t>
            </a:r>
            <a:r>
              <a:rPr lang="fr-BE" dirty="0"/>
              <a:t>, est une base de données de chiffres écrits à la main.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78371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base de données </a:t>
            </a:r>
            <a:r>
              <a:rPr lang="fr-BE" i="1" dirty="0"/>
              <a:t>MNIST</a:t>
            </a:r>
            <a:r>
              <a:rPr lang="fr-BE" dirty="0"/>
              <a:t> pour </a:t>
            </a:r>
            <a:r>
              <a:rPr lang="fr-BE" dirty="0" err="1"/>
              <a:t>Modified</a:t>
            </a:r>
            <a:r>
              <a:rPr lang="fr-BE" dirty="0"/>
              <a:t> ou Mixed National Institute of Standards and </a:t>
            </a:r>
            <a:r>
              <a:rPr lang="fr-BE" dirty="0" err="1"/>
              <a:t>Technology</a:t>
            </a:r>
            <a:r>
              <a:rPr lang="fr-BE" dirty="0"/>
              <a:t>, est une base de données de chiffres écrits à la main.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68776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/>
              <a:t>La base de données </a:t>
            </a:r>
            <a:r>
              <a:rPr lang="fr-BE" i="1" dirty="0"/>
              <a:t>MNIST</a:t>
            </a:r>
            <a:r>
              <a:rPr lang="fr-BE" dirty="0"/>
              <a:t> pour </a:t>
            </a:r>
            <a:r>
              <a:rPr lang="fr-BE" dirty="0" err="1"/>
              <a:t>Modified</a:t>
            </a:r>
            <a:r>
              <a:rPr lang="fr-BE" dirty="0"/>
              <a:t> ou Mixed National Institute of Standards and </a:t>
            </a:r>
            <a:r>
              <a:rPr lang="fr-BE" dirty="0" err="1"/>
              <a:t>Technology</a:t>
            </a:r>
            <a:r>
              <a:rPr lang="fr-BE" dirty="0"/>
              <a:t>, est une base de données de chiffres écrits à la main.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98998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b="1" dirty="0"/>
              <a:t>Rétropropagation</a:t>
            </a:r>
          </a:p>
          <a:p>
            <a:r>
              <a:rPr lang="fr-BE" dirty="0"/>
              <a:t>La </a:t>
            </a:r>
            <a:r>
              <a:rPr lang="fr-BE" dirty="0">
                <a:hlinkClick r:id="rId3" tooltip="Rétropropagation"/>
              </a:rPr>
              <a:t>rétropropagation</a:t>
            </a:r>
            <a:r>
              <a:rPr lang="fr-BE" dirty="0"/>
              <a:t> consiste à </a:t>
            </a:r>
            <a:r>
              <a:rPr lang="fr-BE" dirty="0" err="1"/>
              <a:t>rétropropager</a:t>
            </a:r>
            <a:r>
              <a:rPr lang="fr-BE" dirty="0"/>
              <a:t> l'erreur commise par un neurone à ses synapses et aux neurones qui y sont reliés. Pour les réseaux de neurones, on utilise habituellement la </a:t>
            </a:r>
            <a:r>
              <a:rPr lang="fr-BE" i="1" dirty="0"/>
              <a:t>rétropropagation du gradient de l'erreur</a:t>
            </a:r>
            <a:r>
              <a:rPr lang="fr-BE" dirty="0"/>
              <a:t>, qui consiste à corriger les erreurs selon l'importance des éléments qui ont justement participé à la réalisation de ces erreurs : les poids synaptiques qui contribuent à engendrer une erreur importante se verront modifiés de manière plus significative que les poids qui ont engendré une erreur marginale. </a:t>
            </a:r>
          </a:p>
          <a:p>
            <a:r>
              <a:rPr lang="fr-BE" dirty="0"/>
              <a:t>La phase d’apprentissage repose intégralement sur la « </a:t>
            </a:r>
            <a:r>
              <a:rPr lang="fr-BE" b="1" dirty="0"/>
              <a:t>descente de gradient</a:t>
            </a:r>
            <a:r>
              <a:rPr lang="fr-BE" dirty="0"/>
              <a:t>« .</a:t>
            </a:r>
          </a:p>
          <a:p>
            <a:r>
              <a:rPr lang="fr-BE" dirty="0"/>
              <a:t>Suite à l’évaluation d’une entrée par le réseau de neurones, on peut la comparer à la réponse attendue et dire de combien est-ce qu’il s’est trompé. S’il prédit 0.7 et qu’on attendait 1, son erreur est calculée soit avec une norme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fr-BE" dirty="0"/>
              <a:t> ou </a:t>
            </a:r>
            <a:r>
              <a:rPr lang="fr-BE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fr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</a:t>
            </a:r>
            <a:endParaRPr lang="fr-BE" dirty="0"/>
          </a:p>
          <a:p>
            <a:r>
              <a:rPr lang="fr-BE" dirty="0"/>
              <a:t>On met alors les poids à jour un par un à partir de cet écart, en partant de la fin et en remontant. Toute cette phase sera justifiée dans la partie 5, mais on peut déjà dire qu’elle s’appuie sur… les </a:t>
            </a:r>
            <a:r>
              <a:rPr lang="fr-BE" b="1" dirty="0"/>
              <a:t>dérivées partielles</a:t>
            </a:r>
            <a:r>
              <a:rPr lang="fr-BE" dirty="0"/>
              <a:t>… (pour évaluer l’impact d’un changement de poids sur notre erreur).</a:t>
            </a:r>
          </a:p>
          <a:p>
            <a:r>
              <a:rPr lang="fr-BE" b="1" dirty="0"/>
              <a:t>Rétropropagation du gradient, une manière d’apprendre par l’expérience</a:t>
            </a:r>
          </a:p>
          <a:p>
            <a:r>
              <a:rPr lang="fr-BE" dirty="0"/>
              <a:t>Parlons à présent du nerf de la guerre des perceptrons multicouches, ce qui rend possible l’apprentissage : le système de mise à jour des poids pour adapter le modèle aux données i.e. la </a:t>
            </a:r>
            <a:r>
              <a:rPr lang="fr-BE" b="1" dirty="0"/>
              <a:t>descente de gradient</a:t>
            </a:r>
            <a:r>
              <a:rPr lang="fr-BE" dirty="0"/>
              <a:t>.</a:t>
            </a:r>
          </a:p>
          <a:p>
            <a:r>
              <a:rPr lang="fr-BE" dirty="0"/>
              <a:t>En effet, les </a:t>
            </a:r>
            <a:r>
              <a:rPr lang="fr-BE" b="1" dirty="0"/>
              <a:t>poids</a:t>
            </a:r>
            <a:r>
              <a:rPr lang="fr-BE" dirty="0"/>
              <a:t> (et le biais) sont </a:t>
            </a:r>
            <a:r>
              <a:rPr lang="fr-BE" b="1" dirty="0"/>
              <a:t>les seules variables</a:t>
            </a:r>
            <a:r>
              <a:rPr lang="fr-BE" dirty="0"/>
              <a:t>, au final, du perceptron, un fois l’architecture mise en place (neurones, couches, vitesse d’apprentissage…).</a:t>
            </a:r>
          </a:p>
          <a:p>
            <a:endParaRPr lang="fr-BE" b="1" dirty="0"/>
          </a:p>
          <a:p>
            <a:r>
              <a:rPr lang="fr-BE" b="1" dirty="0"/>
              <a:t>taux d’apprentissage</a:t>
            </a:r>
            <a:r>
              <a:rPr lang="fr-BE" dirty="0"/>
              <a:t>, qui nous permet de faire varier la vitesse de correction.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3AEF08-5B0C-4468-9331-A5D0D34A1099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85896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A8A2E1-B4D2-4AFD-A9FF-F76868B55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53F2383-A71D-4BC0-873F-36A5C06F3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C246E8-35AA-46F4-B4F4-DB96DC0B4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65E33E-4263-4E90-9BAF-F06369266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A66197-3C10-4C65-BE4A-ABBA82C4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47827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B01F4A-4D3B-44EE-9264-50A093C66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56DC926-9E85-416E-B6F6-8395964E6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DC3D59-BA9F-494F-8AF3-157F3BF8A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9A767A-95D7-4051-AD06-5464653A8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7D34F2-77CD-4DB5-A699-F81C15AC6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61142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D2812AE-B47A-480B-B425-766032130E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2ECFF47-47D6-474B-8B9E-D16B07F54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334726-A271-46D7-8AB6-399806D32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5DD3D8-BD0A-4159-8A8A-A0B5C0F4B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32C135-E8AA-4000-896B-BD56F2DBB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0758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FF374E-AFD5-4A40-ACB6-F68C177A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0A9C96-3F60-4C17-8C03-327C2B42D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89A8C-F154-464C-92B5-F81C3FCB9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28-08-2019</a:t>
            </a:r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51D52B-F806-461D-B4F3-25F5FF04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BE" dirty="0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075A93-5688-4A58-ADA8-DF646FE3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3471" y="6352118"/>
            <a:ext cx="873967" cy="365125"/>
          </a:xfrm>
        </p:spPr>
        <p:txBody>
          <a:bodyPr/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50655B-B394-4670-AE82-A64F671D6FCB}" type="slidenum">
              <a:rPr lang="fr-BE" smtClean="0"/>
              <a:pPr/>
              <a:t>‹N°›</a:t>
            </a:fld>
            <a:endParaRPr lang="fr-BE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7AB5E27E-269C-467A-9900-B29278C963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746" y="5995723"/>
            <a:ext cx="2561253" cy="86227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4DCCEC2-BE5D-4ED6-9CF6-D6FB93185D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56237" y="0"/>
            <a:ext cx="2335763" cy="848539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F104673-87FA-45A4-BBD4-8174742F9875}"/>
              </a:ext>
            </a:extLst>
          </p:cNvPr>
          <p:cNvCxnSpPr/>
          <p:nvPr userDrawn="1"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33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080B45-6444-4C10-A7DA-75C68296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/>
              <a:t>Modifiez le style du titre</a:t>
            </a:r>
            <a:endParaRPr lang="fr-BE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CCBBEE-EA64-42DD-9ACA-356D5DB23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2AA102-5BAB-4AC5-BBA7-45E6115A8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dirty="0"/>
              <a:t>28-08-2019</a:t>
            </a:r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7960B5-B63B-48DE-A40A-D97568D1E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BE" dirty="0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D52057-309B-47C4-B66C-B33EA940D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50655B-B394-4670-AE82-A64F671D6FCB}" type="slidenum">
              <a:rPr lang="fr-BE" smtClean="0"/>
              <a:pPr/>
              <a:t>‹N°›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118342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D7514E-DFC4-48E1-8012-2F741247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ADA591-78A3-489D-A113-DB16605A3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CC25578-20D4-41BE-A677-909E5F59B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64004A-D708-4EC2-9D43-3698FDCC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D6F0D6-12C3-494F-8318-31BEE94EA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3613F8-A08F-4C10-9325-1AC18EF63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05486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D25ACA-A00C-4337-BC06-009F4096A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BA9A54-EB19-4451-8C37-6DA931E3B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CCDB7D-906F-4B28-8B1C-09B75E875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16D0E5A-A6D0-48AE-8960-B73D7C9DF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E79CA75-0741-460A-AA87-7B7BD95788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421AA60-54B0-4F26-8F5B-403A4455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88E8923-B5B7-488D-B9B0-AF7ED5D9E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E8DA46C-5F9E-41F2-BA16-3109331E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20708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D3606A-6DAE-4A59-AA95-E983CEAC8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5DEC02B-9A55-4C48-903F-F50CA2BA7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0375B6-9F65-49B2-824C-F059F5C76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D9CA23D-036D-409A-A727-D5EB96FF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9356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11F4F32-9231-445F-82C7-A5959CF94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8DDF7D4-6416-4D06-9F28-8CE86376F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E3535AF-2CB7-4F76-9FE2-D65205FA3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431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5483D0-D47D-414D-8E4B-A2A829DE2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26CD02-7DDD-46CF-9F6A-766E54ED8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D2F5448-A1DB-4913-B06E-431C5CF7E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B5FE53-7AED-4FBA-AE73-24D298CD2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EC86D6-C8E1-442F-9820-8A82F6BB5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4F938B-F82D-4586-8737-3B9EFF00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27676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705FD7-9AD9-4157-BA25-AA32D1294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30200BB-FADB-4105-95FE-C63FDCB409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EE84AE6-3C55-435B-BDA7-78D5D879F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3BAD65-0424-4428-9083-4D33CA617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6C52C55-0B67-47D2-9FFB-3E1C2066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79939D-A772-4F2B-BC3D-D56346FE0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3336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70CFBA-77C9-444B-A66A-EF9201AA7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D18F03-F7E0-4320-BC38-1AAF9A4DA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F31906-8B95-495F-B53D-D258A5B7C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AECAD3-C514-4257-BC35-E4891AF83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BE"/>
              <a:t>ROMBAUX Michaël - IG CHARLEROI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593369-2D35-4F66-8384-A755039E4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0655B-B394-4670-AE82-A64F671D6FCB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8924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robot-machine-technology-science-312566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9.png"/><Relationship Id="rId11" Type="http://schemas.openxmlformats.org/officeDocument/2006/relationships/image" Target="../media/image25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6" y="1964581"/>
            <a:ext cx="7016620" cy="2264047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Apprendre à collaborer </a:t>
            </a:r>
            <a:br>
              <a:rPr lang="fr-BE" sz="5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BE" sz="5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 le langage et la vision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</a:t>
            </a:fld>
            <a:endParaRPr lang="fr-BE" dirty="0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8EB43B94-9193-4AF4-A812-FBD98C603E71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35F5C97F-B907-44D9-B986-811D6759C8B4}"/>
              </a:ext>
            </a:extLst>
          </p:cNvPr>
          <p:cNvSpPr txBox="1"/>
          <p:nvPr/>
        </p:nvSpPr>
        <p:spPr>
          <a:xfrm>
            <a:off x="552892" y="4228628"/>
            <a:ext cx="5688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Promoteur : DUTOIT Thierry</a:t>
            </a:r>
          </a:p>
          <a:p>
            <a:r>
              <a:rPr lang="fr-BE" sz="24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Co-Promoteur</a:t>
            </a:r>
            <a:r>
              <a:rPr lang="fr-BE" sz="2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: DELBROUCK Jean-Benoît</a:t>
            </a:r>
          </a:p>
          <a:p>
            <a:r>
              <a:rPr lang="fr-BE" sz="2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	           	 DUPONT Stéphane</a:t>
            </a:r>
          </a:p>
        </p:txBody>
      </p:sp>
    </p:spTree>
    <p:extLst>
      <p:ext uri="{BB962C8B-B14F-4D97-AF65-F5344CB8AC3E}">
        <p14:creationId xmlns:p14="http://schemas.microsoft.com/office/powerpoint/2010/main" val="281919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choix des jeux de données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10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390965"/>
            <a:ext cx="11080101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Initialement : un jeu de donnée (MNIST en noir/blanc et 10 classes 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Objectif : Elargir le jeu de données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Comment :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Augmenter les nombres de classes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Couvrir tous les canaux </a:t>
            </a:r>
          </a:p>
          <a:p>
            <a:pPr marL="2628900" lvl="5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canal : Noir et Blanc =&gt; Niveau de gris</a:t>
            </a:r>
          </a:p>
          <a:p>
            <a:pPr marL="2628900" lvl="5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canaux : RGB (Couleur)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Complexifier les données (forme =&gt; photo) 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907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choix des jeux de données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11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6" y="1529188"/>
            <a:ext cx="11299176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MNIST		10 classes (0 à 9)</a:t>
            </a: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	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32 x 32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1 canal (B/W)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60.000 images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Images de chiffres manuscrits labélisés de 0 à 9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dirty="0">
                <a:solidFill>
                  <a:schemeClr val="accent1">
                    <a:lumMod val="50000"/>
                  </a:schemeClr>
                </a:solidFill>
              </a:rPr>
              <a:t>	(Yann </a:t>
            </a:r>
            <a:r>
              <a:rPr lang="fr-BE" dirty="0" err="1">
                <a:solidFill>
                  <a:schemeClr val="accent1">
                    <a:lumMod val="50000"/>
                  </a:schemeClr>
                </a:solidFill>
              </a:rPr>
              <a:t>LeCun</a:t>
            </a:r>
            <a:r>
              <a:rPr lang="fr-BE" dirty="0">
                <a:solidFill>
                  <a:schemeClr val="accent1">
                    <a:lumMod val="50000"/>
                  </a:schemeClr>
                </a:solidFill>
              </a:rPr>
              <a:t> et al., MNIST </a:t>
            </a:r>
            <a:r>
              <a:rPr lang="fr-BE" dirty="0" err="1">
                <a:solidFill>
                  <a:schemeClr val="accent1">
                    <a:lumMod val="50000"/>
                  </a:schemeClr>
                </a:solidFill>
              </a:rPr>
              <a:t>database</a:t>
            </a:r>
            <a:r>
              <a:rPr lang="fr-BE" dirty="0">
                <a:solidFill>
                  <a:schemeClr val="accent1">
                    <a:lumMod val="50000"/>
                  </a:schemeClr>
                </a:solidFill>
              </a:rPr>
              <a:t>, Courant Institute, NYU, 1998)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96DC21E-CC96-499E-857F-E040AAB59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101" y="1418224"/>
            <a:ext cx="4333875" cy="32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50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choix des jeux de données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12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08010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10		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10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32 x 32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3 canaux (RGB)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	60.000 images</a:t>
            </a: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lvl="7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fr-FR" dirty="0">
                <a:solidFill>
                  <a:schemeClr val="accent1">
                    <a:lumMod val="50000"/>
                  </a:schemeClr>
                </a:solidFill>
              </a:rPr>
              <a:t>						  (Canadian Institute For Advanced Research)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A3B4C94-04B6-4829-A085-1CF10218F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350" y="1445896"/>
            <a:ext cx="4781551" cy="358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02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choix des jeux de données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13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730134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10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Fashion MNIST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	10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28 x 28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1 canal (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Greyscale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dirty="0">
                <a:solidFill>
                  <a:schemeClr val="accent1">
                    <a:lumMod val="50000"/>
                  </a:schemeClr>
                </a:solidFill>
              </a:rPr>
              <a:t>		            (Han Xiao et al., Fashion-MNIST </a:t>
            </a:r>
            <a:r>
              <a:rPr lang="fr-BE" dirty="0" err="1">
                <a:solidFill>
                  <a:schemeClr val="accent1">
                    <a:lumMod val="50000"/>
                  </a:schemeClr>
                </a:solidFill>
              </a:rPr>
              <a:t>database</a:t>
            </a:r>
            <a:r>
              <a:rPr lang="fr-BE" dirty="0">
                <a:solidFill>
                  <a:schemeClr val="accent1">
                    <a:lumMod val="50000"/>
                  </a:schemeClr>
                </a:solidFill>
              </a:rPr>
              <a:t>, Germany, 2017)</a:t>
            </a:r>
            <a:endParaRPr kumimoji="0" lang="fr-BE" altLang="fr-FR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EDAB72-01E3-4F07-8937-32E7F67F6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745" y="1372074"/>
            <a:ext cx="4539476" cy="340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6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choix des jeux de données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14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730134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fr-BE" altLang="fr-FR" sz="24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Cifar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10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Fashion MNIST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EMNIST		62 classes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28 x 28 pixels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1 canal</a:t>
            </a: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1600" dirty="0">
                <a:solidFill>
                  <a:schemeClr val="accent1">
                    <a:lumMod val="50000"/>
                  </a:schemeClr>
                </a:solidFill>
              </a:rPr>
              <a:t>               (Cohen G et al.,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EMNIST: an extension of MNIST to handwritten letters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fr-BE" sz="1600" dirty="0" err="1">
                <a:solidFill>
                  <a:schemeClr val="accent1">
                    <a:lumMod val="50000"/>
                  </a:schemeClr>
                </a:solidFill>
              </a:rPr>
              <a:t>Australia</a:t>
            </a:r>
            <a:r>
              <a:rPr lang="fr-BE" sz="1600" dirty="0">
                <a:solidFill>
                  <a:schemeClr val="accent1">
                    <a:lumMod val="50000"/>
                  </a:schemeClr>
                </a:solidFill>
              </a:rPr>
              <a:t>, 2017)</a:t>
            </a:r>
            <a:endParaRPr lang="fr-BE" altLang="fr-FR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lvl="8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6BA948D-DE57-424C-A472-CC3D1897D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429" y="1310113"/>
            <a:ext cx="3236378" cy="386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35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446" y="418694"/>
            <a:ext cx="9983105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génératifs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15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64">
            <a:extLst>
              <a:ext uri="{FF2B5EF4-FFF2-40B4-BE49-F238E27FC236}">
                <a16:creationId xmlns:a16="http://schemas.microsoft.com/office/drawing/2014/main" id="{ACE86828-BBF5-42CC-8260-B1217666B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63" y="2464861"/>
            <a:ext cx="11877869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32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Imiter comment ?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32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… avec une intelligence =&gt; réseaux de neurones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822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16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1730134" cy="55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Réseau conçu pour faire des imitations des données ou d’images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    (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Goodfellow, Ian, et al. "Generative adversarial nets." Advances in neural information processing systems. 2014</a:t>
            </a:r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lang="fr-BE" altLang="fr-FR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Apprentissage non-supervisé =&gt; aucun contrôle sur la sortie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Principe d’une compétition entre 1 discriminateur et 1 générateur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sz="24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Objectif du générateur: Produire des images aussi réaliste que possible à partir de zéro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Objectif du discriminateur : Identifier les vraies et fausses images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Discriminateur = Enseignant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061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17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pic>
        <p:nvPicPr>
          <p:cNvPr id="2" name="Image 25">
            <a:extLst>
              <a:ext uri="{FF2B5EF4-FFF2-40B4-BE49-F238E27FC236}">
                <a16:creationId xmlns:a16="http://schemas.microsoft.com/office/drawing/2014/main" id="{08ABE021-4068-4D03-BC12-7829ED4C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084" y="4231080"/>
            <a:ext cx="811213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2">
            <a:extLst>
              <a:ext uri="{FF2B5EF4-FFF2-40B4-BE49-F238E27FC236}">
                <a16:creationId xmlns:a16="http://schemas.microsoft.com/office/drawing/2014/main" id="{2A79132A-73D4-4287-9F6A-44BEE909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0839" y="3850618"/>
            <a:ext cx="1552575" cy="150177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Générateur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E7CF3BEB-EDF6-42DE-85DC-A6226C5E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80" y="4176056"/>
            <a:ext cx="901700" cy="8509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24">
            <a:extLst>
              <a:ext uri="{FF2B5EF4-FFF2-40B4-BE49-F238E27FC236}">
                <a16:creationId xmlns:a16="http://schemas.microsoft.com/office/drawing/2014/main" id="{A740566D-93B9-4DA2-A74E-A99C2B779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9510" y="4604809"/>
            <a:ext cx="1022985" cy="189865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6" name="AutoShape 27">
            <a:extLst>
              <a:ext uri="{FF2B5EF4-FFF2-40B4-BE49-F238E27FC236}">
                <a16:creationId xmlns:a16="http://schemas.microsoft.com/office/drawing/2014/main" id="{310DA7F0-2376-47B1-80EF-9D26A51AB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310" y="2501179"/>
            <a:ext cx="1944071" cy="1611806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Discriminateur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AutoShape 30">
            <a:extLst>
              <a:ext uri="{FF2B5EF4-FFF2-40B4-BE49-F238E27FC236}">
                <a16:creationId xmlns:a16="http://schemas.microsoft.com/office/drawing/2014/main" id="{4C524912-7206-4B66-8684-C6E2BA10D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753" y="3094472"/>
            <a:ext cx="664210" cy="294005"/>
          </a:xfrm>
          <a:prstGeom prst="stripedRightArrow">
            <a:avLst>
              <a:gd name="adj1" fmla="val 50000"/>
              <a:gd name="adj2" fmla="val 5647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7" name="AutoShape 31">
            <a:extLst>
              <a:ext uri="{FF2B5EF4-FFF2-40B4-BE49-F238E27FC236}">
                <a16:creationId xmlns:a16="http://schemas.microsoft.com/office/drawing/2014/main" id="{6675FC07-7754-4490-98EC-544AC04D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7443" y="2698694"/>
            <a:ext cx="1000125" cy="1198562"/>
          </a:xfrm>
          <a:prstGeom prst="flowChartPredefinedProcess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VRAIE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FCC547CD-95FD-42A0-BA48-0D9C2D9D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03" y="1285209"/>
            <a:ext cx="811213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 de texte 255">
            <a:extLst>
              <a:ext uri="{FF2B5EF4-FFF2-40B4-BE49-F238E27FC236}">
                <a16:creationId xmlns:a16="http://schemas.microsoft.com/office/drawing/2014/main" id="{AF47EF8D-5A32-4F1D-9344-711AA36C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6242" y="4054463"/>
            <a:ext cx="566738" cy="114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Zone de texte 86">
            <a:extLst>
              <a:ext uri="{FF2B5EF4-FFF2-40B4-BE49-F238E27FC236}">
                <a16:creationId xmlns:a16="http://schemas.microsoft.com/office/drawing/2014/main" id="{C0EC6666-7F29-4507-8330-C5D4E0AE8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1555" y="2231140"/>
            <a:ext cx="48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 de texte 87">
            <a:extLst>
              <a:ext uri="{FF2B5EF4-FFF2-40B4-BE49-F238E27FC236}">
                <a16:creationId xmlns:a16="http://schemas.microsoft.com/office/drawing/2014/main" id="{606B80C1-F6CE-450C-A456-8D346ED1C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601" y="5086050"/>
            <a:ext cx="1856346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 image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G(z)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AutoShape 24">
            <a:extLst>
              <a:ext uri="{FF2B5EF4-FFF2-40B4-BE49-F238E27FC236}">
                <a16:creationId xmlns:a16="http://schemas.microsoft.com/office/drawing/2014/main" id="{C750FDAF-7ED1-49FA-9445-300B8E0B9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3414" y="4531754"/>
            <a:ext cx="644836" cy="189866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59D2C570-1A7F-4209-8CBE-246FD4A40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79" y="13138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5010" tIns="76176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B6D38EB6-F27D-4DF6-9355-98AFBFEE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6AFF3AB2-E273-4231-B0B1-6828F0D81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84338"/>
            <a:ext cx="6386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6">
            <a:extLst>
              <a:ext uri="{FF2B5EF4-FFF2-40B4-BE49-F238E27FC236}">
                <a16:creationId xmlns:a16="http://schemas.microsoft.com/office/drawing/2014/main" id="{F1E1D58F-A040-440A-88FE-5B73D5FAA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9765" y="2031626"/>
            <a:ext cx="203639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 Réelle</a:t>
            </a:r>
            <a:endParaRPr kumimoji="0" lang="fr-BE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			    </a:t>
            </a: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920356EB-C496-4735-8E4D-7AFE875CC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9D8AFB7E-6045-4401-9AE5-22A21EE2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262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5D80B3F5-D622-4CA1-BC19-169C9B40DA5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25338" y="4899799"/>
            <a:ext cx="245767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BE" altLang="fr-FR" sz="11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Entrée aléatoire structurée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(Bruit blanc gaussien) 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C8F507-59F0-486D-959F-319FE44C628A}"/>
              </a:ext>
            </a:extLst>
          </p:cNvPr>
          <p:cNvSpPr/>
          <p:nvPr/>
        </p:nvSpPr>
        <p:spPr>
          <a:xfrm>
            <a:off x="5649410" y="2604275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E60BB1-F59C-4743-BA1C-865E202B506E}"/>
              </a:ext>
            </a:extLst>
          </p:cNvPr>
          <p:cNvSpPr/>
          <p:nvPr/>
        </p:nvSpPr>
        <p:spPr>
          <a:xfrm>
            <a:off x="5678269" y="3734140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25A127A-F93A-43F7-9F60-0352B64782D9}"/>
              </a:ext>
            </a:extLst>
          </p:cNvPr>
          <p:cNvSpPr/>
          <p:nvPr/>
        </p:nvSpPr>
        <p:spPr>
          <a:xfrm>
            <a:off x="6301098" y="3358853"/>
            <a:ext cx="81121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9081D0B-A601-43B7-8BC0-3253597C81CB}"/>
              </a:ext>
            </a:extLst>
          </p:cNvPr>
          <p:cNvSpPr/>
          <p:nvPr/>
        </p:nvSpPr>
        <p:spPr>
          <a:xfrm>
            <a:off x="5586430" y="2998562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2411419E-477C-4D9F-BB77-94A2EBE3F6DB}"/>
              </a:ext>
            </a:extLst>
          </p:cNvPr>
          <p:cNvSpPr/>
          <p:nvPr/>
        </p:nvSpPr>
        <p:spPr>
          <a:xfrm>
            <a:off x="5605539" y="3588845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931A8DDA-7A87-4873-9A71-F63DEC59292B}"/>
              </a:ext>
            </a:extLst>
          </p:cNvPr>
          <p:cNvSpPr/>
          <p:nvPr/>
        </p:nvSpPr>
        <p:spPr>
          <a:xfrm>
            <a:off x="6260467" y="3292567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AC08DFA1-2975-449A-ABAB-FCFCE6CB32CC}"/>
              </a:ext>
            </a:extLst>
          </p:cNvPr>
          <p:cNvCxnSpPr>
            <a:cxnSpLocks/>
            <a:stCxn id="10" idx="4"/>
            <a:endCxn id="41" idx="2"/>
          </p:cNvCxnSpPr>
          <p:nvPr/>
        </p:nvCxnSpPr>
        <p:spPr>
          <a:xfrm>
            <a:off x="5675333" y="3190381"/>
            <a:ext cx="585134" cy="19809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648AAA63-1E49-430A-B788-AF50C098533A}"/>
              </a:ext>
            </a:extLst>
          </p:cNvPr>
          <p:cNvCxnSpPr>
            <a:cxnSpLocks/>
            <a:stCxn id="40" idx="1"/>
            <a:endCxn id="41" idx="2"/>
          </p:cNvCxnSpPr>
          <p:nvPr/>
        </p:nvCxnSpPr>
        <p:spPr>
          <a:xfrm flipV="1">
            <a:off x="5631578" y="3388477"/>
            <a:ext cx="628889" cy="2284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94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CGAN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18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66" y="1529188"/>
            <a:ext cx="12025604" cy="3739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3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Evolution des réseaux GANs classiques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3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3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Conditionnels =&gt; On peux dialoguer avec le robot en posant nos conditions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Principe : Ajout d’une information supplémentaire : Le label (famille d’objet)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402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CGAN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19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9188"/>
            <a:ext cx="11080101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Un exemple,   Moi :  Imite-moi un chiffre ou un nombre.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             : Oui, mais lequel ?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Moi : Le nombre 648748454</a:t>
            </a: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     </a:t>
            </a:r>
          </a:p>
          <a:p>
            <a:pPr lvl="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     :</a:t>
            </a:r>
          </a:p>
          <a:p>
            <a:pPr marL="2628900" lvl="5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628900" lvl="5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59AC9CE-B751-4257-BA5B-875F0B0F0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426541" y="2369764"/>
            <a:ext cx="771526" cy="9106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2E425D6-06AE-4F2D-872A-E45821658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175" y="4920180"/>
            <a:ext cx="2895600" cy="32385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9098826-F9CB-46FC-B859-94D2A7C96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512266" y="4536523"/>
            <a:ext cx="771526" cy="91065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ACE0A2C-FC96-4D0F-A93D-ADB1AC7AE830}"/>
              </a:ext>
            </a:extLst>
          </p:cNvPr>
          <p:cNvSpPr txBox="1"/>
          <p:nvPr/>
        </p:nvSpPr>
        <p:spPr>
          <a:xfrm>
            <a:off x="656539" y="3417858"/>
            <a:ext cx="1438961" cy="4001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fr-BE" sz="2000" dirty="0">
                <a:solidFill>
                  <a:srgbClr val="00B05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Dialogue</a:t>
            </a:r>
          </a:p>
        </p:txBody>
      </p:sp>
      <p:sp>
        <p:nvSpPr>
          <p:cNvPr id="2" name="Flèche : haut 1">
            <a:extLst>
              <a:ext uri="{FF2B5EF4-FFF2-40B4-BE49-F238E27FC236}">
                <a16:creationId xmlns:a16="http://schemas.microsoft.com/office/drawing/2014/main" id="{F39BD69B-DD3C-47C7-A2C6-50BDF8CE28C9}"/>
              </a:ext>
            </a:extLst>
          </p:cNvPr>
          <p:cNvSpPr/>
          <p:nvPr/>
        </p:nvSpPr>
        <p:spPr>
          <a:xfrm rot="10800000">
            <a:off x="1933573" y="2187704"/>
            <a:ext cx="276225" cy="2627407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56095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 de la présentation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</a:t>
            </a:fld>
            <a:endParaRPr lang="fr-BE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F89FC10-8124-4531-A0C3-2E6E8F1E77BA}"/>
              </a:ext>
            </a:extLst>
          </p:cNvPr>
          <p:cNvSpPr txBox="1"/>
          <p:nvPr/>
        </p:nvSpPr>
        <p:spPr>
          <a:xfrm>
            <a:off x="1565235" y="1357219"/>
            <a:ext cx="100742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8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Introduction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8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Les réseaux de neurones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8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Le choix des jeux de données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8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Les réseaux de neurones génératifs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fr-BE" sz="28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GAN (Generative Adversarial Net)</a:t>
            </a:r>
          </a:p>
          <a:p>
            <a:pPr marL="1371600" lvl="2" indent="-457200">
              <a:buFont typeface="Wingdings" panose="05000000000000000000" pitchFamily="2" charset="2"/>
              <a:buChar char="q"/>
            </a:pPr>
            <a:r>
              <a:rPr lang="fr-BE" sz="28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CGAN (Conditional Generative Adversarial Net)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BE" sz="28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L’environnement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BE" sz="28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Les algorithmes et mon apport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8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Les résultats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BE" sz="28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Conclusion</a:t>
            </a:r>
          </a:p>
        </p:txBody>
      </p:sp>
    </p:spTree>
    <p:extLst>
      <p:ext uri="{BB962C8B-B14F-4D97-AF65-F5344CB8AC3E}">
        <p14:creationId xmlns:p14="http://schemas.microsoft.com/office/powerpoint/2010/main" val="1216534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CGAN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20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pic>
        <p:nvPicPr>
          <p:cNvPr id="2" name="Image 25">
            <a:extLst>
              <a:ext uri="{FF2B5EF4-FFF2-40B4-BE49-F238E27FC236}">
                <a16:creationId xmlns:a16="http://schemas.microsoft.com/office/drawing/2014/main" id="{08ABE021-4068-4D03-BC12-7829ED4C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726" y="4384989"/>
            <a:ext cx="811213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2">
            <a:extLst>
              <a:ext uri="{FF2B5EF4-FFF2-40B4-BE49-F238E27FC236}">
                <a16:creationId xmlns:a16="http://schemas.microsoft.com/office/drawing/2014/main" id="{2A79132A-73D4-4287-9F6A-44BEE909F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2644" y="3897256"/>
            <a:ext cx="1552575" cy="1501775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Générateur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E7CF3BEB-EDF6-42DE-85DC-A6226C5E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32" y="3792590"/>
            <a:ext cx="901700" cy="8509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24">
            <a:extLst>
              <a:ext uri="{FF2B5EF4-FFF2-40B4-BE49-F238E27FC236}">
                <a16:creationId xmlns:a16="http://schemas.microsoft.com/office/drawing/2014/main" id="{A740566D-93B9-4DA2-A74E-A99C2B779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362" y="4221343"/>
            <a:ext cx="1022985" cy="189865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6" name="AutoShape 27">
            <a:extLst>
              <a:ext uri="{FF2B5EF4-FFF2-40B4-BE49-F238E27FC236}">
                <a16:creationId xmlns:a16="http://schemas.microsoft.com/office/drawing/2014/main" id="{310DA7F0-2376-47B1-80EF-9D26A51AB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310" y="2501179"/>
            <a:ext cx="1944071" cy="1611806"/>
          </a:xfrm>
          <a:prstGeom prst="flowChartMultidocumen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Discriminateur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AutoShape 30">
            <a:extLst>
              <a:ext uri="{FF2B5EF4-FFF2-40B4-BE49-F238E27FC236}">
                <a16:creationId xmlns:a16="http://schemas.microsoft.com/office/drawing/2014/main" id="{4C524912-7206-4B66-8684-C6E2BA10D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753" y="3094472"/>
            <a:ext cx="664210" cy="294005"/>
          </a:xfrm>
          <a:prstGeom prst="stripedRightArrow">
            <a:avLst>
              <a:gd name="adj1" fmla="val 50000"/>
              <a:gd name="adj2" fmla="val 56479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7" name="AutoShape 31">
            <a:extLst>
              <a:ext uri="{FF2B5EF4-FFF2-40B4-BE49-F238E27FC236}">
                <a16:creationId xmlns:a16="http://schemas.microsoft.com/office/drawing/2014/main" id="{6675FC07-7754-4490-98EC-544AC04D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7443" y="2698694"/>
            <a:ext cx="1000125" cy="1198562"/>
          </a:xfrm>
          <a:prstGeom prst="flowChartPredefinedProcess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VRAIE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FCC547CD-95FD-42A0-BA48-0D9C2D9D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972" y="1283914"/>
            <a:ext cx="811213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34">
            <a:extLst>
              <a:ext uri="{FF2B5EF4-FFF2-40B4-BE49-F238E27FC236}">
                <a16:creationId xmlns:a16="http://schemas.microsoft.com/office/drawing/2014/main" id="{C25B9A13-B423-4817-88A7-7FBFF0DFB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923" y="1282830"/>
            <a:ext cx="849313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AutoShape 35">
            <a:extLst>
              <a:ext uri="{FF2B5EF4-FFF2-40B4-BE49-F238E27FC236}">
                <a16:creationId xmlns:a16="http://schemas.microsoft.com/office/drawing/2014/main" id="{F74E7CD8-B9D4-4F91-B13C-A5DBAFE84516}"/>
              </a:ext>
            </a:extLst>
          </p:cNvPr>
          <p:cNvSpPr>
            <a:spLocks/>
          </p:cNvSpPr>
          <p:nvPr/>
        </p:nvSpPr>
        <p:spPr bwMode="auto">
          <a:xfrm rot="16200000">
            <a:off x="5535400" y="1871881"/>
            <a:ext cx="247931" cy="1133475"/>
          </a:xfrm>
          <a:prstGeom prst="leftBrace">
            <a:avLst>
              <a:gd name="adj1" fmla="val 30051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0" name="AutoShape 36">
            <a:extLst>
              <a:ext uri="{FF2B5EF4-FFF2-40B4-BE49-F238E27FC236}">
                <a16:creationId xmlns:a16="http://schemas.microsoft.com/office/drawing/2014/main" id="{44E4394F-C957-45C7-A557-A79D9C061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789" y="4973378"/>
            <a:ext cx="1000125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AEBF3D-6F21-4B33-8B9E-6AD765E8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303" y="4321533"/>
            <a:ext cx="124460" cy="1216025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2" name="Zone de texte 255">
            <a:extLst>
              <a:ext uri="{FF2B5EF4-FFF2-40B4-BE49-F238E27FC236}">
                <a16:creationId xmlns:a16="http://schemas.microsoft.com/office/drawing/2014/main" id="{AF47EF8D-5A32-4F1D-9344-711AA36C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094" y="3670997"/>
            <a:ext cx="566738" cy="114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Zone de texte 86">
            <a:extLst>
              <a:ext uri="{FF2B5EF4-FFF2-40B4-BE49-F238E27FC236}">
                <a16:creationId xmlns:a16="http://schemas.microsoft.com/office/drawing/2014/main" id="{C0EC6666-7F29-4507-8330-C5D4E0AE8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925" y="2004194"/>
            <a:ext cx="48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 de texte 87">
            <a:extLst>
              <a:ext uri="{FF2B5EF4-FFF2-40B4-BE49-F238E27FC236}">
                <a16:creationId xmlns:a16="http://schemas.microsoft.com/office/drawing/2014/main" id="{606B80C1-F6CE-450C-A456-8D346ED1C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3445" y="5237697"/>
            <a:ext cx="154305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 image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z|y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AutoShape 24">
            <a:extLst>
              <a:ext uri="{FF2B5EF4-FFF2-40B4-BE49-F238E27FC236}">
                <a16:creationId xmlns:a16="http://schemas.microsoft.com/office/drawing/2014/main" id="{C750FDAF-7ED1-49FA-9445-300B8E0B9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7057" y="4650870"/>
            <a:ext cx="647864" cy="189866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59D2C570-1A7F-4209-8CBE-246FD4A40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79" y="13138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5010" tIns="76176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B6D38EB6-F27D-4DF6-9355-98AFBFEE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6AFF3AB2-E273-4231-B0B1-6828F0D81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84338"/>
            <a:ext cx="6386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6">
            <a:extLst>
              <a:ext uri="{FF2B5EF4-FFF2-40B4-BE49-F238E27FC236}">
                <a16:creationId xmlns:a16="http://schemas.microsoft.com/office/drawing/2014/main" id="{F1E1D58F-A040-440A-88FE-5B73D5FAA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9711" y="21179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Label Réelle        Image Réelle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			    </a:t>
            </a: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920356EB-C496-4735-8E4D-7AFE875CC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9D8AFB7E-6045-4401-9AE5-22A21EE2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262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5D80B3F5-D622-4CA1-BC19-169C9B40DA5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92620" y="2818417"/>
            <a:ext cx="2037994" cy="121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– </a:t>
            </a:r>
            <a:r>
              <a:rPr kumimoji="0" lang="fr-BE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Noise 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8E9EAC-DBBE-4393-A689-E3E3CA55E1B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885915" y="5422744"/>
            <a:ext cx="590848" cy="104354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AA5DF0A-8DEA-4376-AE0C-6D12E90E5178}"/>
              </a:ext>
            </a:extLst>
          </p:cNvPr>
          <p:cNvSpPr/>
          <p:nvPr/>
        </p:nvSpPr>
        <p:spPr>
          <a:xfrm>
            <a:off x="5649410" y="2604275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389900-77FD-40D6-B689-5764018555CF}"/>
              </a:ext>
            </a:extLst>
          </p:cNvPr>
          <p:cNvSpPr/>
          <p:nvPr/>
        </p:nvSpPr>
        <p:spPr>
          <a:xfrm>
            <a:off x="5678269" y="3734140"/>
            <a:ext cx="45719" cy="659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9F79B9-7BA6-4816-BA79-F231172DCAEB}"/>
              </a:ext>
            </a:extLst>
          </p:cNvPr>
          <p:cNvSpPr/>
          <p:nvPr/>
        </p:nvSpPr>
        <p:spPr>
          <a:xfrm>
            <a:off x="6301098" y="3358853"/>
            <a:ext cx="81121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45071A18-9C96-47E7-9490-752F8F18C133}"/>
              </a:ext>
            </a:extLst>
          </p:cNvPr>
          <p:cNvSpPr/>
          <p:nvPr/>
        </p:nvSpPr>
        <p:spPr>
          <a:xfrm>
            <a:off x="6260467" y="3292567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35B3E455-C875-48BA-B643-CB22EDE3E74E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5675333" y="3190381"/>
            <a:ext cx="585134" cy="19809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719110B0-B03D-4537-A8D3-9DB120D09A56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5631578" y="3388477"/>
            <a:ext cx="628889" cy="2284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C3763487-FA9E-43E6-A0CD-75B066D16B23}"/>
              </a:ext>
            </a:extLst>
          </p:cNvPr>
          <p:cNvSpPr/>
          <p:nvPr/>
        </p:nvSpPr>
        <p:spPr>
          <a:xfrm>
            <a:off x="5617593" y="3615505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EE49BAC9-B38D-456A-808F-0E2CDFFFEB96}"/>
              </a:ext>
            </a:extLst>
          </p:cNvPr>
          <p:cNvSpPr/>
          <p:nvPr/>
        </p:nvSpPr>
        <p:spPr>
          <a:xfrm>
            <a:off x="5586429" y="3035513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7521098-29B0-410C-9556-080033840162}"/>
              </a:ext>
            </a:extLst>
          </p:cNvPr>
          <p:cNvSpPr/>
          <p:nvPr/>
        </p:nvSpPr>
        <p:spPr>
          <a:xfrm>
            <a:off x="5619201" y="2606991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43C1786-36ED-4764-ADF3-9B27DB61F71E}"/>
              </a:ext>
            </a:extLst>
          </p:cNvPr>
          <p:cNvSpPr/>
          <p:nvPr/>
        </p:nvSpPr>
        <p:spPr>
          <a:xfrm>
            <a:off x="6270889" y="3361569"/>
            <a:ext cx="81121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AD352983-C3A0-4539-A5F9-96F7DB48C531}"/>
              </a:ext>
            </a:extLst>
          </p:cNvPr>
          <p:cNvSpPr/>
          <p:nvPr/>
        </p:nvSpPr>
        <p:spPr>
          <a:xfrm>
            <a:off x="6230258" y="3295283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46C7D465-1E65-447E-8FEB-E4735AAA17B2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5645124" y="3193097"/>
            <a:ext cx="585134" cy="19809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315E4D70-1E7A-4108-8FCA-29000E24E2E9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5601369" y="3391193"/>
            <a:ext cx="628889" cy="2284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Ellipse 57">
            <a:extLst>
              <a:ext uri="{FF2B5EF4-FFF2-40B4-BE49-F238E27FC236}">
                <a16:creationId xmlns:a16="http://schemas.microsoft.com/office/drawing/2014/main" id="{EFCF4CD0-AEDC-4972-AF9A-CEEA899A746A}"/>
              </a:ext>
            </a:extLst>
          </p:cNvPr>
          <p:cNvSpPr/>
          <p:nvPr/>
        </p:nvSpPr>
        <p:spPr>
          <a:xfrm>
            <a:off x="5556220" y="3038229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83864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- CGAN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21</a:t>
            </a:fld>
            <a:endParaRPr lang="fr-BE" dirty="0"/>
          </a:p>
        </p:txBody>
      </p:sp>
      <p:sp>
        <p:nvSpPr>
          <p:cNvPr id="2057" name="Rectangle 54">
            <a:extLst>
              <a:ext uri="{FF2B5EF4-FFF2-40B4-BE49-F238E27FC236}">
                <a16:creationId xmlns:a16="http://schemas.microsoft.com/office/drawing/2014/main" id="{D601683B-98A2-4199-BFCC-2A84D4116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4012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pic>
        <p:nvPicPr>
          <p:cNvPr id="2" name="Image 25">
            <a:extLst>
              <a:ext uri="{FF2B5EF4-FFF2-40B4-BE49-F238E27FC236}">
                <a16:creationId xmlns:a16="http://schemas.microsoft.com/office/drawing/2014/main" id="{08ABE021-4068-4D03-BC12-7829ED4C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295" y="4163827"/>
            <a:ext cx="811213" cy="79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1">
            <a:extLst>
              <a:ext uri="{FF2B5EF4-FFF2-40B4-BE49-F238E27FC236}">
                <a16:creationId xmlns:a16="http://schemas.microsoft.com/office/drawing/2014/main" id="{E7CF3BEB-EDF6-42DE-85DC-A6226C5E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32" y="3792590"/>
            <a:ext cx="901700" cy="85090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24">
            <a:extLst>
              <a:ext uri="{FF2B5EF4-FFF2-40B4-BE49-F238E27FC236}">
                <a16:creationId xmlns:a16="http://schemas.microsoft.com/office/drawing/2014/main" id="{A740566D-93B9-4DA2-A74E-A99C2B779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4362" y="4221343"/>
            <a:ext cx="1022985" cy="189865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7" name="AutoShape 31">
            <a:extLst>
              <a:ext uri="{FF2B5EF4-FFF2-40B4-BE49-F238E27FC236}">
                <a16:creationId xmlns:a16="http://schemas.microsoft.com/office/drawing/2014/main" id="{6675FC07-7754-4490-98EC-544AC04D7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7349" y="2718752"/>
            <a:ext cx="1000125" cy="1198562"/>
          </a:xfrm>
          <a:prstGeom prst="flowChartPredefinedProcess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VRAIE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68" name="Picture 20">
            <a:extLst>
              <a:ext uri="{FF2B5EF4-FFF2-40B4-BE49-F238E27FC236}">
                <a16:creationId xmlns:a16="http://schemas.microsoft.com/office/drawing/2014/main" id="{FCC547CD-95FD-42A0-BA48-0D9C2D9D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972" y="1283914"/>
            <a:ext cx="811213" cy="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34">
            <a:extLst>
              <a:ext uri="{FF2B5EF4-FFF2-40B4-BE49-F238E27FC236}">
                <a16:creationId xmlns:a16="http://schemas.microsoft.com/office/drawing/2014/main" id="{C25B9A13-B423-4817-88A7-7FBFF0DFB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923" y="1282830"/>
            <a:ext cx="849313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AutoShape 35">
            <a:extLst>
              <a:ext uri="{FF2B5EF4-FFF2-40B4-BE49-F238E27FC236}">
                <a16:creationId xmlns:a16="http://schemas.microsoft.com/office/drawing/2014/main" id="{F74E7CD8-B9D4-4F91-B13C-A5DBAFE84516}"/>
              </a:ext>
            </a:extLst>
          </p:cNvPr>
          <p:cNvSpPr>
            <a:spLocks/>
          </p:cNvSpPr>
          <p:nvPr/>
        </p:nvSpPr>
        <p:spPr bwMode="auto">
          <a:xfrm rot="16200000">
            <a:off x="5480219" y="1900680"/>
            <a:ext cx="248157" cy="1133475"/>
          </a:xfrm>
          <a:prstGeom prst="leftBrace">
            <a:avLst>
              <a:gd name="adj1" fmla="val 30051"/>
              <a:gd name="adj2" fmla="val 50000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0" name="AutoShape 36">
            <a:extLst>
              <a:ext uri="{FF2B5EF4-FFF2-40B4-BE49-F238E27FC236}">
                <a16:creationId xmlns:a16="http://schemas.microsoft.com/office/drawing/2014/main" id="{44E4394F-C957-45C7-A557-A79D9C061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789" y="4973378"/>
            <a:ext cx="1000125" cy="717550"/>
          </a:xfrm>
          <a:prstGeom prst="flowChartInternalStorage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kumimoji="0" lang="fr-FR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AEBF3D-6F21-4B33-8B9E-6AD765E82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303" y="4321533"/>
            <a:ext cx="124460" cy="1216025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2" name="Zone de texte 255">
            <a:extLst>
              <a:ext uri="{FF2B5EF4-FFF2-40B4-BE49-F238E27FC236}">
                <a16:creationId xmlns:a16="http://schemas.microsoft.com/office/drawing/2014/main" id="{AF47EF8D-5A32-4F1D-9344-711AA36C8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094" y="3670997"/>
            <a:ext cx="566738" cy="114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kumimoji="0" lang="fr-FR" altLang="fr-F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Zone de texte 86">
            <a:extLst>
              <a:ext uri="{FF2B5EF4-FFF2-40B4-BE49-F238E27FC236}">
                <a16:creationId xmlns:a16="http://schemas.microsoft.com/office/drawing/2014/main" id="{C0EC6666-7F29-4507-8330-C5D4E0AE8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925" y="2004194"/>
            <a:ext cx="48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 de texte 87">
            <a:extLst>
              <a:ext uri="{FF2B5EF4-FFF2-40B4-BE49-F238E27FC236}">
                <a16:creationId xmlns:a16="http://schemas.microsoft.com/office/drawing/2014/main" id="{606B80C1-F6CE-450C-A456-8D346ED1C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0044" y="5090617"/>
            <a:ext cx="154305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Fausse image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z|y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AutoShape 24">
            <a:extLst>
              <a:ext uri="{FF2B5EF4-FFF2-40B4-BE49-F238E27FC236}">
                <a16:creationId xmlns:a16="http://schemas.microsoft.com/office/drawing/2014/main" id="{C750FDAF-7ED1-49FA-9445-300B8E0B9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422" y="4327714"/>
            <a:ext cx="646674" cy="210183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59D2C570-1A7F-4209-8CBE-246FD4A40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779" y="13138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5010" tIns="76176" rIns="91440" bIns="152352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B6D38EB6-F27D-4DF6-9355-98AFBFEEE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6AFF3AB2-E273-4231-B0B1-6828F0D81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84338"/>
            <a:ext cx="6386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6">
            <a:extLst>
              <a:ext uri="{FF2B5EF4-FFF2-40B4-BE49-F238E27FC236}">
                <a16:creationId xmlns:a16="http://schemas.microsoft.com/office/drawing/2014/main" id="{F1E1D58F-A040-440A-88FE-5B73D5FAA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9711" y="21179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Label Réelle        Image Réelle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492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					    </a:t>
            </a: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9">
            <a:extLst>
              <a:ext uri="{FF2B5EF4-FFF2-40B4-BE49-F238E27FC236}">
                <a16:creationId xmlns:a16="http://schemas.microsoft.com/office/drawing/2014/main" id="{920356EB-C496-4735-8E4D-7AFE875CC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690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9D8AFB7E-6045-4401-9AE5-22A21EE29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3262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5D80B3F5-D622-4CA1-BC19-169C9B40DA5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24971" y="2818611"/>
            <a:ext cx="2037994" cy="121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– </a:t>
            </a:r>
            <a:r>
              <a:rPr kumimoji="0" lang="fr-BE" altLang="fr-F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kumimoji="0" lang="fr-BE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Noise </a:t>
            </a:r>
            <a:endParaRPr kumimoji="0" lang="fr-BE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38E9EAC-DBBE-4393-A689-E3E3CA55E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915" y="5456754"/>
            <a:ext cx="590848" cy="106098"/>
          </a:xfrm>
          <a:prstGeom prst="rect">
            <a:avLst/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E7240633-D5F8-4BDA-A10F-D7BA60741DB8}"/>
              </a:ext>
            </a:extLst>
          </p:cNvPr>
          <p:cNvCxnSpPr>
            <a:cxnSpLocks/>
            <a:stCxn id="71" idx="6"/>
          </p:cNvCxnSpPr>
          <p:nvPr/>
        </p:nvCxnSpPr>
        <p:spPr>
          <a:xfrm flipH="1">
            <a:off x="3550734" y="4461358"/>
            <a:ext cx="495676" cy="195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B8B03A7B-C218-4EF1-862B-553BBA8A2CD9}"/>
              </a:ext>
            </a:extLst>
          </p:cNvPr>
          <p:cNvCxnSpPr>
            <a:cxnSpLocks/>
            <a:endCxn id="70" idx="3"/>
          </p:cNvCxnSpPr>
          <p:nvPr/>
        </p:nvCxnSpPr>
        <p:spPr>
          <a:xfrm flipV="1">
            <a:off x="3558435" y="4142234"/>
            <a:ext cx="343376" cy="3266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CD47B6A9-4E74-4703-A1B8-D08B173C50F1}"/>
              </a:ext>
            </a:extLst>
          </p:cNvPr>
          <p:cNvCxnSpPr>
            <a:cxnSpLocks/>
            <a:endCxn id="69" idx="7"/>
          </p:cNvCxnSpPr>
          <p:nvPr/>
        </p:nvCxnSpPr>
        <p:spPr>
          <a:xfrm flipV="1">
            <a:off x="3619843" y="3704639"/>
            <a:ext cx="391271" cy="3898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D114F9BD-6470-476A-A7DC-D45E7CD60755}"/>
              </a:ext>
            </a:extLst>
          </p:cNvPr>
          <p:cNvCxnSpPr>
            <a:cxnSpLocks/>
            <a:stCxn id="68" idx="3"/>
            <a:endCxn id="71" idx="7"/>
          </p:cNvCxnSpPr>
          <p:nvPr/>
        </p:nvCxnSpPr>
        <p:spPr>
          <a:xfrm flipV="1">
            <a:off x="3560255" y="4394728"/>
            <a:ext cx="458669" cy="4874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5A8E8ADD-ED44-4E5E-B0EA-8D02BDFC83C9}"/>
              </a:ext>
            </a:extLst>
          </p:cNvPr>
          <p:cNvCxnSpPr>
            <a:cxnSpLocks/>
            <a:stCxn id="62" idx="2"/>
            <a:endCxn id="66" idx="6"/>
          </p:cNvCxnSpPr>
          <p:nvPr/>
        </p:nvCxnSpPr>
        <p:spPr>
          <a:xfrm flipV="1">
            <a:off x="2885224" y="3779675"/>
            <a:ext cx="835208" cy="31419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A5D72396-EB4E-41ED-B6B8-722A9AAA6A77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2915418" y="4095214"/>
            <a:ext cx="750042" cy="5291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90DB8D24-F85A-4EA3-82AD-CE571FBE7A94}"/>
              </a:ext>
            </a:extLst>
          </p:cNvPr>
          <p:cNvCxnSpPr>
            <a:cxnSpLocks/>
            <a:stCxn id="73" idx="6"/>
          </p:cNvCxnSpPr>
          <p:nvPr/>
        </p:nvCxnSpPr>
        <p:spPr>
          <a:xfrm flipH="1" flipV="1">
            <a:off x="2981776" y="4102094"/>
            <a:ext cx="728168" cy="3717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10AE67F1-260A-4115-B871-A89F089752C7}"/>
              </a:ext>
            </a:extLst>
          </p:cNvPr>
          <p:cNvCxnSpPr>
            <a:cxnSpLocks/>
            <a:stCxn id="68" idx="6"/>
          </p:cNvCxnSpPr>
          <p:nvPr/>
        </p:nvCxnSpPr>
        <p:spPr>
          <a:xfrm flipH="1" flipV="1">
            <a:off x="2930412" y="4545181"/>
            <a:ext cx="790042" cy="2703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FC0C92A6-BFBD-4EFB-B90E-EBEE714B65EC}"/>
              </a:ext>
            </a:extLst>
          </p:cNvPr>
          <p:cNvCxnSpPr>
            <a:cxnSpLocks/>
            <a:stCxn id="67" idx="5"/>
            <a:endCxn id="65" idx="1"/>
          </p:cNvCxnSpPr>
          <p:nvPr/>
        </p:nvCxnSpPr>
        <p:spPr>
          <a:xfrm flipH="1" flipV="1">
            <a:off x="3251884" y="3876509"/>
            <a:ext cx="440429" cy="28533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9BDA4BD-AAF1-496F-9F65-9D69BAC86B5D}"/>
              </a:ext>
            </a:extLst>
          </p:cNvPr>
          <p:cNvCxnSpPr>
            <a:cxnSpLocks/>
            <a:endCxn id="66" idx="1"/>
          </p:cNvCxnSpPr>
          <p:nvPr/>
        </p:nvCxnSpPr>
        <p:spPr>
          <a:xfrm flipH="1" flipV="1">
            <a:off x="3560233" y="3713045"/>
            <a:ext cx="429830" cy="3704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B3EB8546-42FC-4FE2-9FA3-B61320772139}"/>
              </a:ext>
            </a:extLst>
          </p:cNvPr>
          <p:cNvCxnSpPr>
            <a:cxnSpLocks/>
            <a:stCxn id="71" idx="5"/>
          </p:cNvCxnSpPr>
          <p:nvPr/>
        </p:nvCxnSpPr>
        <p:spPr>
          <a:xfrm flipH="1" flipV="1">
            <a:off x="3611784" y="4078508"/>
            <a:ext cx="407140" cy="4494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8EB60FF8-D852-4438-8445-11962D94B9EA}"/>
              </a:ext>
            </a:extLst>
          </p:cNvPr>
          <p:cNvCxnSpPr>
            <a:cxnSpLocks/>
          </p:cNvCxnSpPr>
          <p:nvPr/>
        </p:nvCxnSpPr>
        <p:spPr>
          <a:xfrm flipH="1" flipV="1">
            <a:off x="3583514" y="4471899"/>
            <a:ext cx="429830" cy="3704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E2F6A873-57B9-41BB-A851-314B74D1A448}"/>
              </a:ext>
            </a:extLst>
          </p:cNvPr>
          <p:cNvCxnSpPr>
            <a:cxnSpLocks/>
            <a:stCxn id="72" idx="6"/>
            <a:endCxn id="68" idx="2"/>
          </p:cNvCxnSpPr>
          <p:nvPr/>
        </p:nvCxnSpPr>
        <p:spPr>
          <a:xfrm flipH="1">
            <a:off x="3532769" y="4811058"/>
            <a:ext cx="529241" cy="45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56B735F0-1060-42D4-857C-95F0ED835C04}"/>
              </a:ext>
            </a:extLst>
          </p:cNvPr>
          <p:cNvCxnSpPr>
            <a:cxnSpLocks/>
            <a:stCxn id="69" idx="6"/>
          </p:cNvCxnSpPr>
          <p:nvPr/>
        </p:nvCxnSpPr>
        <p:spPr>
          <a:xfrm flipH="1">
            <a:off x="3549912" y="3771269"/>
            <a:ext cx="488688" cy="962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AB70D401-5329-43BB-8783-F2F8D54158E8}"/>
              </a:ext>
            </a:extLst>
          </p:cNvPr>
          <p:cNvCxnSpPr>
            <a:cxnSpLocks/>
            <a:stCxn id="70" idx="6"/>
          </p:cNvCxnSpPr>
          <p:nvPr/>
        </p:nvCxnSpPr>
        <p:spPr>
          <a:xfrm flipH="1">
            <a:off x="3538136" y="4075604"/>
            <a:ext cx="523874" cy="216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436A9BCE-7BF0-4DFF-9FA4-49AA86DD6299}"/>
              </a:ext>
            </a:extLst>
          </p:cNvPr>
          <p:cNvCxnSpPr>
            <a:cxnSpLocks/>
            <a:endCxn id="64" idx="6"/>
          </p:cNvCxnSpPr>
          <p:nvPr/>
        </p:nvCxnSpPr>
        <p:spPr>
          <a:xfrm flipH="1">
            <a:off x="3428754" y="4465758"/>
            <a:ext cx="263560" cy="2101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llipse 60">
            <a:extLst>
              <a:ext uri="{FF2B5EF4-FFF2-40B4-BE49-F238E27FC236}">
                <a16:creationId xmlns:a16="http://schemas.microsoft.com/office/drawing/2014/main" id="{126AF56D-9A12-4FFB-8C7F-2FC6181597A9}"/>
              </a:ext>
            </a:extLst>
          </p:cNvPr>
          <p:cNvSpPr/>
          <p:nvPr/>
        </p:nvSpPr>
        <p:spPr>
          <a:xfrm>
            <a:off x="2887932" y="4463539"/>
            <a:ext cx="187685" cy="188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68748D5C-F0FD-4154-8857-026B7C68A503}"/>
              </a:ext>
            </a:extLst>
          </p:cNvPr>
          <p:cNvSpPr/>
          <p:nvPr/>
        </p:nvSpPr>
        <p:spPr>
          <a:xfrm>
            <a:off x="2885224" y="3999644"/>
            <a:ext cx="187685" cy="188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92CB74FB-C2C1-478F-B762-97192EDFDC65}"/>
              </a:ext>
            </a:extLst>
          </p:cNvPr>
          <p:cNvSpPr/>
          <p:nvPr/>
        </p:nvSpPr>
        <p:spPr>
          <a:xfrm>
            <a:off x="3224398" y="4232589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107ED8D7-F397-49E9-BBC7-D38C8CDF8D6F}"/>
              </a:ext>
            </a:extLst>
          </p:cNvPr>
          <p:cNvSpPr/>
          <p:nvPr/>
        </p:nvSpPr>
        <p:spPr>
          <a:xfrm>
            <a:off x="3241069" y="4581649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2F1330D7-CE6C-4C5E-B9FC-22100B2DF17C}"/>
              </a:ext>
            </a:extLst>
          </p:cNvPr>
          <p:cNvSpPr/>
          <p:nvPr/>
        </p:nvSpPr>
        <p:spPr>
          <a:xfrm>
            <a:off x="3224398" y="3848910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64636D55-3ACB-492F-80A3-FCB9740E5521}"/>
              </a:ext>
            </a:extLst>
          </p:cNvPr>
          <p:cNvSpPr/>
          <p:nvPr/>
        </p:nvSpPr>
        <p:spPr>
          <a:xfrm>
            <a:off x="3532747" y="3685446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B46E8E08-370B-436A-9DB6-23314BF3069B}"/>
              </a:ext>
            </a:extLst>
          </p:cNvPr>
          <p:cNvSpPr/>
          <p:nvPr/>
        </p:nvSpPr>
        <p:spPr>
          <a:xfrm>
            <a:off x="3532114" y="4000984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E155E4F-239D-4CEE-8ABD-A3708ACA97A6}"/>
              </a:ext>
            </a:extLst>
          </p:cNvPr>
          <p:cNvSpPr/>
          <p:nvPr/>
        </p:nvSpPr>
        <p:spPr>
          <a:xfrm>
            <a:off x="3532769" y="4721332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E10E3403-7C9D-4200-9AE7-7DB0C5BB2F4F}"/>
              </a:ext>
            </a:extLst>
          </p:cNvPr>
          <p:cNvSpPr/>
          <p:nvPr/>
        </p:nvSpPr>
        <p:spPr>
          <a:xfrm>
            <a:off x="3850915" y="3677040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DF3F54D9-B0FE-4531-A4F6-749A8D38E6C5}"/>
              </a:ext>
            </a:extLst>
          </p:cNvPr>
          <p:cNvSpPr/>
          <p:nvPr/>
        </p:nvSpPr>
        <p:spPr>
          <a:xfrm>
            <a:off x="3874325" y="3981375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21DEE82E-67D1-4C69-A93C-912E3D109F2E}"/>
              </a:ext>
            </a:extLst>
          </p:cNvPr>
          <p:cNvSpPr/>
          <p:nvPr/>
        </p:nvSpPr>
        <p:spPr>
          <a:xfrm>
            <a:off x="3858725" y="4367129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1ACC17E3-ECA4-4538-B4A4-8642DC245DBC}"/>
              </a:ext>
            </a:extLst>
          </p:cNvPr>
          <p:cNvSpPr/>
          <p:nvPr/>
        </p:nvSpPr>
        <p:spPr>
          <a:xfrm>
            <a:off x="3874325" y="4716829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E157FD8C-7883-4AF1-99F3-118EAA371271}"/>
              </a:ext>
            </a:extLst>
          </p:cNvPr>
          <p:cNvSpPr/>
          <p:nvPr/>
        </p:nvSpPr>
        <p:spPr>
          <a:xfrm>
            <a:off x="3522259" y="4379625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72A6BEEB-1208-4990-B1E2-B6A82E5CB1E6}"/>
              </a:ext>
            </a:extLst>
          </p:cNvPr>
          <p:cNvCxnSpPr>
            <a:cxnSpLocks/>
            <a:stCxn id="96" idx="5"/>
          </p:cNvCxnSpPr>
          <p:nvPr/>
        </p:nvCxnSpPr>
        <p:spPr>
          <a:xfrm flipH="1" flipV="1">
            <a:off x="7102719" y="2759979"/>
            <a:ext cx="447050" cy="4053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EC5BE7BF-3F26-4A8B-A7C5-C5F62C3E3874}"/>
              </a:ext>
            </a:extLst>
          </p:cNvPr>
          <p:cNvCxnSpPr>
            <a:cxnSpLocks/>
            <a:endCxn id="100" idx="2"/>
          </p:cNvCxnSpPr>
          <p:nvPr/>
        </p:nvCxnSpPr>
        <p:spPr>
          <a:xfrm flipH="1">
            <a:off x="7034267" y="3482298"/>
            <a:ext cx="521940" cy="31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6BCDF5A0-47B9-44D6-8DFD-897B6C1472E1}"/>
              </a:ext>
            </a:extLst>
          </p:cNvPr>
          <p:cNvCxnSpPr>
            <a:cxnSpLocks/>
            <a:stCxn id="100" idx="7"/>
            <a:endCxn id="94" idx="7"/>
          </p:cNvCxnSpPr>
          <p:nvPr/>
        </p:nvCxnSpPr>
        <p:spPr>
          <a:xfrm flipV="1">
            <a:off x="7194466" y="2895860"/>
            <a:ext cx="633927" cy="5229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A63E2486-3708-4F6B-8C9A-5C02A8438928}"/>
              </a:ext>
            </a:extLst>
          </p:cNvPr>
          <p:cNvCxnSpPr>
            <a:cxnSpLocks/>
          </p:cNvCxnSpPr>
          <p:nvPr/>
        </p:nvCxnSpPr>
        <p:spPr>
          <a:xfrm flipV="1">
            <a:off x="7154421" y="2723671"/>
            <a:ext cx="391271" cy="3898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0026285B-DCC1-452E-96AB-1C1C1835DE86}"/>
              </a:ext>
            </a:extLst>
          </p:cNvPr>
          <p:cNvCxnSpPr>
            <a:cxnSpLocks/>
            <a:endCxn id="99" idx="1"/>
          </p:cNvCxnSpPr>
          <p:nvPr/>
        </p:nvCxnSpPr>
        <p:spPr>
          <a:xfrm flipH="1" flipV="1">
            <a:off x="7077353" y="3033091"/>
            <a:ext cx="385038" cy="4752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F9914828-5BC8-4E93-9260-2E465EBA12F9}"/>
              </a:ext>
            </a:extLst>
          </p:cNvPr>
          <p:cNvCxnSpPr>
            <a:cxnSpLocks/>
            <a:stCxn id="105" idx="2"/>
          </p:cNvCxnSpPr>
          <p:nvPr/>
        </p:nvCxnSpPr>
        <p:spPr>
          <a:xfrm flipH="1" flipV="1">
            <a:off x="7464624" y="2742559"/>
            <a:ext cx="888968" cy="5650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F03813E8-C971-48BE-BD70-258980DC8A2B}"/>
              </a:ext>
            </a:extLst>
          </p:cNvPr>
          <p:cNvCxnSpPr>
            <a:cxnSpLocks/>
            <a:stCxn id="90" idx="5"/>
          </p:cNvCxnSpPr>
          <p:nvPr/>
        </p:nvCxnSpPr>
        <p:spPr>
          <a:xfrm flipH="1" flipV="1">
            <a:off x="7387411" y="3067886"/>
            <a:ext cx="816322" cy="4611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96CC6CC7-EE7C-4E96-84B7-73C597D28A75}"/>
              </a:ext>
            </a:extLst>
          </p:cNvPr>
          <p:cNvCxnSpPr>
            <a:cxnSpLocks/>
            <a:endCxn id="97" idx="3"/>
          </p:cNvCxnSpPr>
          <p:nvPr/>
        </p:nvCxnSpPr>
        <p:spPr>
          <a:xfrm flipH="1">
            <a:off x="7417027" y="3718637"/>
            <a:ext cx="387602" cy="18003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020A971E-9D93-4D50-896C-73DB07618AD6}"/>
              </a:ext>
            </a:extLst>
          </p:cNvPr>
          <p:cNvCxnSpPr>
            <a:cxnSpLocks/>
            <a:stCxn id="102" idx="1"/>
            <a:endCxn id="93" idx="5"/>
          </p:cNvCxnSpPr>
          <p:nvPr/>
        </p:nvCxnSpPr>
        <p:spPr>
          <a:xfrm>
            <a:off x="7411442" y="3409893"/>
            <a:ext cx="433622" cy="35196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6AF3C033-1FA9-4D4E-BE22-985CCC3471CA}"/>
              </a:ext>
            </a:extLst>
          </p:cNvPr>
          <p:cNvCxnSpPr>
            <a:cxnSpLocks/>
            <a:stCxn id="91" idx="6"/>
            <a:endCxn id="102" idx="3"/>
          </p:cNvCxnSpPr>
          <p:nvPr/>
        </p:nvCxnSpPr>
        <p:spPr>
          <a:xfrm flipH="1">
            <a:off x="7411442" y="3146680"/>
            <a:ext cx="815529" cy="3964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>
            <a:extLst>
              <a:ext uri="{FF2B5EF4-FFF2-40B4-BE49-F238E27FC236}">
                <a16:creationId xmlns:a16="http://schemas.microsoft.com/office/drawing/2014/main" id="{3A748BBD-BB26-4F9E-96F7-51CA6E14AD2A}"/>
              </a:ext>
            </a:extLst>
          </p:cNvPr>
          <p:cNvCxnSpPr>
            <a:cxnSpLocks/>
            <a:stCxn id="101" idx="3"/>
            <a:endCxn id="102" idx="7"/>
          </p:cNvCxnSpPr>
          <p:nvPr/>
        </p:nvCxnSpPr>
        <p:spPr>
          <a:xfrm flipV="1">
            <a:off x="7077353" y="3409893"/>
            <a:ext cx="466802" cy="49191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3C481ACF-A275-47F1-B5FF-F8FE832AA59F}"/>
              </a:ext>
            </a:extLst>
          </p:cNvPr>
          <p:cNvCxnSpPr>
            <a:cxnSpLocks/>
            <a:stCxn id="97" idx="5"/>
            <a:endCxn id="100" idx="1"/>
          </p:cNvCxnSpPr>
          <p:nvPr/>
        </p:nvCxnSpPr>
        <p:spPr>
          <a:xfrm flipH="1" flipV="1">
            <a:off x="7061753" y="3418845"/>
            <a:ext cx="487987" cy="4798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F5F03B8D-2BF6-47DE-B5B7-B2CFE7F994B3}"/>
              </a:ext>
            </a:extLst>
          </p:cNvPr>
          <p:cNvCxnSpPr>
            <a:cxnSpLocks/>
            <a:stCxn id="101" idx="6"/>
            <a:endCxn id="97" idx="2"/>
          </p:cNvCxnSpPr>
          <p:nvPr/>
        </p:nvCxnSpPr>
        <p:spPr>
          <a:xfrm flipV="1">
            <a:off x="7237552" y="3832038"/>
            <a:ext cx="151989" cy="313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699DC741-A469-41FF-91F9-2C706EB3DB6F}"/>
              </a:ext>
            </a:extLst>
          </p:cNvPr>
          <p:cNvCxnSpPr>
            <a:cxnSpLocks/>
          </p:cNvCxnSpPr>
          <p:nvPr/>
        </p:nvCxnSpPr>
        <p:spPr>
          <a:xfrm flipH="1">
            <a:off x="7052312" y="2801952"/>
            <a:ext cx="488688" cy="962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31C699A6-BAA6-4126-9570-9ABECC27BABB}"/>
              </a:ext>
            </a:extLst>
          </p:cNvPr>
          <p:cNvCxnSpPr>
            <a:cxnSpLocks/>
            <a:stCxn id="96" idx="6"/>
          </p:cNvCxnSpPr>
          <p:nvPr/>
        </p:nvCxnSpPr>
        <p:spPr>
          <a:xfrm flipH="1" flipV="1">
            <a:off x="7081673" y="3096505"/>
            <a:ext cx="495582" cy="22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15CBC073-9B50-4CE8-A993-46E80DD92C82}"/>
              </a:ext>
            </a:extLst>
          </p:cNvPr>
          <p:cNvCxnSpPr>
            <a:cxnSpLocks/>
            <a:stCxn id="105" idx="2"/>
            <a:endCxn id="93" idx="3"/>
          </p:cNvCxnSpPr>
          <p:nvPr/>
        </p:nvCxnSpPr>
        <p:spPr>
          <a:xfrm flipH="1">
            <a:off x="7712351" y="3307581"/>
            <a:ext cx="641241" cy="4542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Ellipse 89">
            <a:extLst>
              <a:ext uri="{FF2B5EF4-FFF2-40B4-BE49-F238E27FC236}">
                <a16:creationId xmlns:a16="http://schemas.microsoft.com/office/drawing/2014/main" id="{25434897-167B-45FA-8F52-00044DC717A6}"/>
              </a:ext>
            </a:extLst>
          </p:cNvPr>
          <p:cNvSpPr/>
          <p:nvPr/>
        </p:nvSpPr>
        <p:spPr>
          <a:xfrm>
            <a:off x="8043534" y="3368221"/>
            <a:ext cx="187685" cy="188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5032A55E-C5C6-4710-B4E1-3F969C20481A}"/>
              </a:ext>
            </a:extLst>
          </p:cNvPr>
          <p:cNvSpPr/>
          <p:nvPr/>
        </p:nvSpPr>
        <p:spPr>
          <a:xfrm>
            <a:off x="8039286" y="3052451"/>
            <a:ext cx="187685" cy="1884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4420CD6D-CD7D-4323-B792-5F5082612612}"/>
              </a:ext>
            </a:extLst>
          </p:cNvPr>
          <p:cNvSpPr/>
          <p:nvPr/>
        </p:nvSpPr>
        <p:spPr>
          <a:xfrm>
            <a:off x="7668194" y="3251940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F5D8B43D-0C97-43CA-B645-8D62EDA3BE3B}"/>
              </a:ext>
            </a:extLst>
          </p:cNvPr>
          <p:cNvSpPr/>
          <p:nvPr/>
        </p:nvSpPr>
        <p:spPr>
          <a:xfrm>
            <a:off x="7684865" y="3601000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7410BAD5-BE6C-4D7B-8947-2F11A491B4AC}"/>
              </a:ext>
            </a:extLst>
          </p:cNvPr>
          <p:cNvSpPr/>
          <p:nvPr/>
        </p:nvSpPr>
        <p:spPr>
          <a:xfrm>
            <a:off x="7668194" y="2868261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A2A0469F-C706-40AB-A9E5-2732FB049382}"/>
              </a:ext>
            </a:extLst>
          </p:cNvPr>
          <p:cNvSpPr/>
          <p:nvPr/>
        </p:nvSpPr>
        <p:spPr>
          <a:xfrm>
            <a:off x="7389541" y="2699510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8F88F293-4AF7-4E02-B2D4-04F751D73B8E}"/>
              </a:ext>
            </a:extLst>
          </p:cNvPr>
          <p:cNvSpPr/>
          <p:nvPr/>
        </p:nvSpPr>
        <p:spPr>
          <a:xfrm>
            <a:off x="7389570" y="3004506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F1C748BB-AAB4-497A-87DE-E8C1E6D4421E}"/>
              </a:ext>
            </a:extLst>
          </p:cNvPr>
          <p:cNvSpPr/>
          <p:nvPr/>
        </p:nvSpPr>
        <p:spPr>
          <a:xfrm>
            <a:off x="7389541" y="3737809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55ED2801-5FC7-4096-A553-69D70D237430}"/>
              </a:ext>
            </a:extLst>
          </p:cNvPr>
          <p:cNvSpPr/>
          <p:nvPr/>
        </p:nvSpPr>
        <p:spPr>
          <a:xfrm>
            <a:off x="7026457" y="2701157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1D11BDEC-A194-4860-BA8B-0737169D3895}"/>
              </a:ext>
            </a:extLst>
          </p:cNvPr>
          <p:cNvSpPr/>
          <p:nvPr/>
        </p:nvSpPr>
        <p:spPr>
          <a:xfrm>
            <a:off x="7049867" y="3005492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92C4AD23-7574-426C-B24B-A368753F9089}"/>
              </a:ext>
            </a:extLst>
          </p:cNvPr>
          <p:cNvSpPr/>
          <p:nvPr/>
        </p:nvSpPr>
        <p:spPr>
          <a:xfrm>
            <a:off x="7034267" y="3391246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4BF9B977-072F-4052-BDEE-80565168BB8A}"/>
              </a:ext>
            </a:extLst>
          </p:cNvPr>
          <p:cNvSpPr/>
          <p:nvPr/>
        </p:nvSpPr>
        <p:spPr>
          <a:xfrm>
            <a:off x="7049867" y="3740946"/>
            <a:ext cx="187685" cy="18845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80C423C5-1E57-468F-AEAE-8A3B9B588381}"/>
              </a:ext>
            </a:extLst>
          </p:cNvPr>
          <p:cNvSpPr/>
          <p:nvPr/>
        </p:nvSpPr>
        <p:spPr>
          <a:xfrm>
            <a:off x="7383956" y="3382294"/>
            <a:ext cx="187685" cy="18845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120CCE39-C866-4153-AEB1-59E4B6D799F0}"/>
              </a:ext>
            </a:extLst>
          </p:cNvPr>
          <p:cNvSpPr/>
          <p:nvPr/>
        </p:nvSpPr>
        <p:spPr>
          <a:xfrm>
            <a:off x="8353592" y="3213352"/>
            <a:ext cx="187685" cy="18845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11" name="Connecteur droit 110">
            <a:extLst>
              <a:ext uri="{FF2B5EF4-FFF2-40B4-BE49-F238E27FC236}">
                <a16:creationId xmlns:a16="http://schemas.microsoft.com/office/drawing/2014/main" id="{B0BFE7E2-0FEB-4FD7-98F4-E6D3C8B04883}"/>
              </a:ext>
            </a:extLst>
          </p:cNvPr>
          <p:cNvCxnSpPr>
            <a:cxnSpLocks/>
            <a:stCxn id="61" idx="0"/>
            <a:endCxn id="62" idx="4"/>
          </p:cNvCxnSpPr>
          <p:nvPr/>
        </p:nvCxnSpPr>
        <p:spPr>
          <a:xfrm flipH="1" flipV="1">
            <a:off x="2979067" y="4188102"/>
            <a:ext cx="2708" cy="275437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Zone de texte 87">
            <a:extLst>
              <a:ext uri="{FF2B5EF4-FFF2-40B4-BE49-F238E27FC236}">
                <a16:creationId xmlns:a16="http://schemas.microsoft.com/office/drawing/2014/main" id="{C741C514-C34C-4B1C-A247-6872C18A0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0182" y="5033667"/>
            <a:ext cx="1959984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Couche convolutive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100" dirty="0">
                <a:latin typeface="Verdana" panose="020B0604030504040204" pitchFamily="34" charset="0"/>
                <a:cs typeface="Times New Roman" panose="02020603050405020304" pitchFamily="18" charset="0"/>
              </a:rPr>
              <a:t>(Dernier couche linéaire </a:t>
            </a:r>
            <a:r>
              <a:rPr lang="fr-FR" altLang="fr-FR" sz="1100" dirty="0" err="1">
                <a:latin typeface="Verdana" panose="020B0604030504040204" pitchFamily="34" charset="0"/>
                <a:cs typeface="Times New Roman" panose="02020603050405020304" pitchFamily="18" charset="0"/>
              </a:rPr>
              <a:t>fully-connected</a:t>
            </a:r>
            <a:r>
              <a:rPr lang="fr-FR" altLang="fr-FR" sz="1100" dirty="0">
                <a:latin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Zone de texte 87">
            <a:extLst>
              <a:ext uri="{FF2B5EF4-FFF2-40B4-BE49-F238E27FC236}">
                <a16:creationId xmlns:a16="http://schemas.microsoft.com/office/drawing/2014/main" id="{C94B8C80-D947-43A3-B352-1C28B348F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6262" y="4073819"/>
            <a:ext cx="1959984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Couche convolutive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100" dirty="0">
                <a:latin typeface="Verdana" panose="020B0604030504040204" pitchFamily="34" charset="0"/>
                <a:cs typeface="Times New Roman" panose="02020603050405020304" pitchFamily="18" charset="0"/>
              </a:rPr>
              <a:t>(Dernier couche linéaire </a:t>
            </a:r>
            <a:r>
              <a:rPr lang="fr-FR" altLang="fr-FR" sz="1100" dirty="0" err="1">
                <a:latin typeface="Verdana" panose="020B0604030504040204" pitchFamily="34" charset="0"/>
                <a:cs typeface="Times New Roman" panose="02020603050405020304" pitchFamily="18" charset="0"/>
              </a:rPr>
              <a:t>fully-connected</a:t>
            </a:r>
            <a:r>
              <a:rPr lang="fr-FR" altLang="fr-FR" sz="1100" dirty="0">
                <a:latin typeface="Verdana" panose="020B0604030504040204" pitchFamily="34" charset="0"/>
                <a:cs typeface="Times New Roman" panose="02020603050405020304" pitchFamily="18" charset="0"/>
              </a:rPr>
              <a:t>)</a:t>
            </a:r>
            <a:endParaRPr lang="fr-FR" altLang="fr-FR" sz="11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Zone de texte 87">
            <a:extLst>
              <a:ext uri="{FF2B5EF4-FFF2-40B4-BE49-F238E27FC236}">
                <a16:creationId xmlns:a16="http://schemas.microsoft.com/office/drawing/2014/main" id="{6664763F-C950-4063-B264-842FFA924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1482" y="3958729"/>
            <a:ext cx="1543050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Prédiction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AutoShape 24">
            <a:extLst>
              <a:ext uri="{FF2B5EF4-FFF2-40B4-BE49-F238E27FC236}">
                <a16:creationId xmlns:a16="http://schemas.microsoft.com/office/drawing/2014/main" id="{4E2A2EAC-61C9-45A9-8497-C217CD31E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5570" y="3204745"/>
            <a:ext cx="646674" cy="210183"/>
          </a:xfrm>
          <a:prstGeom prst="rightArrow">
            <a:avLst>
              <a:gd name="adj1" fmla="val 50000"/>
              <a:gd name="adj2" fmla="val 134699"/>
            </a:avLst>
          </a:prstGeom>
          <a:solidFill>
            <a:schemeClr val="accent5">
              <a:lumMod val="100000"/>
              <a:lumOff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fr-BE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A4AFC796-84EA-41BC-B3BC-01B5EF41E678}"/>
              </a:ext>
            </a:extLst>
          </p:cNvPr>
          <p:cNvSpPr/>
          <p:nvPr/>
        </p:nvSpPr>
        <p:spPr>
          <a:xfrm>
            <a:off x="5540178" y="3615496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F689A10-A6C0-44D7-A306-95F12D28442A}"/>
              </a:ext>
            </a:extLst>
          </p:cNvPr>
          <p:cNvSpPr/>
          <p:nvPr/>
        </p:nvSpPr>
        <p:spPr>
          <a:xfrm>
            <a:off x="5619201" y="2606991"/>
            <a:ext cx="57086" cy="47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0705021-980C-4F19-BB70-7EAE9712BF5A}"/>
              </a:ext>
            </a:extLst>
          </p:cNvPr>
          <p:cNvSpPr/>
          <p:nvPr/>
        </p:nvSpPr>
        <p:spPr>
          <a:xfrm>
            <a:off x="6270889" y="3361569"/>
            <a:ext cx="454486" cy="64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0FFF8A10-886A-4195-A0F9-E41217FF4810}"/>
              </a:ext>
            </a:extLst>
          </p:cNvPr>
          <p:cNvSpPr/>
          <p:nvPr/>
        </p:nvSpPr>
        <p:spPr>
          <a:xfrm>
            <a:off x="6230258" y="3295283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15" name="Connecteur droit 114">
            <a:extLst>
              <a:ext uri="{FF2B5EF4-FFF2-40B4-BE49-F238E27FC236}">
                <a16:creationId xmlns:a16="http://schemas.microsoft.com/office/drawing/2014/main" id="{C0C84F96-B9CA-4549-9027-EF0D8951A712}"/>
              </a:ext>
            </a:extLst>
          </p:cNvPr>
          <p:cNvCxnSpPr>
            <a:cxnSpLocks/>
            <a:endCxn id="114" idx="2"/>
          </p:cNvCxnSpPr>
          <p:nvPr/>
        </p:nvCxnSpPr>
        <p:spPr>
          <a:xfrm>
            <a:off x="5645124" y="3193097"/>
            <a:ext cx="585134" cy="198096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115">
            <a:extLst>
              <a:ext uri="{FF2B5EF4-FFF2-40B4-BE49-F238E27FC236}">
                <a16:creationId xmlns:a16="http://schemas.microsoft.com/office/drawing/2014/main" id="{99ABEF38-5872-4614-9BF1-85DAAD179B0B}"/>
              </a:ext>
            </a:extLst>
          </p:cNvPr>
          <p:cNvCxnSpPr>
            <a:cxnSpLocks/>
            <a:endCxn id="114" idx="2"/>
          </p:cNvCxnSpPr>
          <p:nvPr/>
        </p:nvCxnSpPr>
        <p:spPr>
          <a:xfrm flipV="1">
            <a:off x="5601369" y="3391193"/>
            <a:ext cx="628889" cy="228459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7" name="Ellipse 116">
            <a:extLst>
              <a:ext uri="{FF2B5EF4-FFF2-40B4-BE49-F238E27FC236}">
                <a16:creationId xmlns:a16="http://schemas.microsoft.com/office/drawing/2014/main" id="{897653A9-0996-47B2-B8A8-A628183EAC98}"/>
              </a:ext>
            </a:extLst>
          </p:cNvPr>
          <p:cNvSpPr/>
          <p:nvPr/>
        </p:nvSpPr>
        <p:spPr>
          <a:xfrm>
            <a:off x="5551973" y="3014779"/>
            <a:ext cx="177806" cy="1918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1D807C2-875A-400E-ADE4-338075F5888A}"/>
              </a:ext>
            </a:extLst>
          </p:cNvPr>
          <p:cNvSpPr/>
          <p:nvPr/>
        </p:nvSpPr>
        <p:spPr>
          <a:xfrm>
            <a:off x="5607445" y="3799134"/>
            <a:ext cx="45719" cy="34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863881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911808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réseaux de neurones – CGAN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22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64">
                <a:extLst>
                  <a:ext uri="{FF2B5EF4-FFF2-40B4-BE49-F238E27FC236}">
                    <a16:creationId xmlns:a16="http://schemas.microsoft.com/office/drawing/2014/main" id="{A28C567E-59BE-4C9F-8D4A-012663E22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800" y="1529188"/>
                <a:ext cx="11582400" cy="30929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Jeu minimax à 2 joueurs</a:t>
                </a: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Le générateur veut maximiser l’erreur tandis que D veut le minimiser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i="1" dirty="0"/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sz="2400" i="1" dirty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BE" sz="240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BE" sz="240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BE" sz="240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fr-BE" sz="24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BE" sz="240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BE" sz="2400" i="1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fr-BE" sz="2400" i="1">
                                          <a:solidFill>
                                            <a:schemeClr val="accent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BE" sz="24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BE" sz="2400" dirty="0"/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endParaRPr kumimoji="0" lang="fr-BE" altLang="fr-FR" sz="2400" b="0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  <a:p>
                <a:pPr marL="34290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</a:pPr>
                <a:endParaRPr kumimoji="0" lang="fr-BE" altLang="fr-FR" sz="2400" b="0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Rectangle 64">
                <a:extLst>
                  <a:ext uri="{FF2B5EF4-FFF2-40B4-BE49-F238E27FC236}">
                    <a16:creationId xmlns:a16="http://schemas.microsoft.com/office/drawing/2014/main" id="{A28C567E-59BE-4C9F-8D4A-012663E22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800" y="1529188"/>
                <a:ext cx="11582400" cy="3092963"/>
              </a:xfrm>
              <a:prstGeom prst="rect">
                <a:avLst/>
              </a:prstGeom>
              <a:blipFill>
                <a:blip r:embed="rId3"/>
                <a:stretch>
                  <a:fillRect l="-684" t="-157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795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L’environnement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23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10803"/>
            <a:ext cx="118872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langage Python et utilisation de la bibliothèque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Facebook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Google Colaboratory – Mise à disposition du GPU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Google Drive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Github</a:t>
            </a:r>
          </a:p>
        </p:txBody>
      </p:sp>
    </p:spTree>
    <p:extLst>
      <p:ext uri="{BB962C8B-B14F-4D97-AF65-F5344CB8AC3E}">
        <p14:creationId xmlns:p14="http://schemas.microsoft.com/office/powerpoint/2010/main" val="835542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algorithmes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24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code de base contient 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Architecture</a:t>
            </a:r>
            <a:r>
              <a:rPr kumimoji="0" lang="fr-BE" altLang="fr-FR" sz="24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du générateur et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du discriminateur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Optimisateur (Adam)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Génération des échantillons d’images sur base d’apprentissage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Exécution en ligne de commande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898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 apport sur les algorithmes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25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1) Modification du code pour la prise en compte des labels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2) Outil de développement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Ajout des menus des configurations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Arborescence de sauvegarde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3) Exploitation de l’apprentissage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Récupération et sauvegarder des poids et biais du modèles (optimaux et progressif)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Exportation du fichier de paramétrage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868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 apport sur les algorithmes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26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4) Un environnement de test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Permet de générer les images instantanément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Permet de tester les modèles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Exécution sur CPU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5) Visualisation des </a:t>
            </a:r>
            <a:r>
              <a:rPr lang="fr-BE" altLang="fr-FR" sz="2400" u="sng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Loss</a:t>
            </a: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Sauvegarde à chaque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epoch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sous fichier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fichier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csv (facilité d’exploitation)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Þ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Affichage des graphiques (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Loss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générateur et discriminateur)</a:t>
            </a: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97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résultats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27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633" y="24973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580" y="1338977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1 – MNIST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videogen_0_9">
            <a:hlinkClick r:id="" action="ppaction://media"/>
            <a:extLst>
              <a:ext uri="{FF2B5EF4-FFF2-40B4-BE49-F238E27FC236}">
                <a16:creationId xmlns:a16="http://schemas.microsoft.com/office/drawing/2014/main" id="{60E6F0E6-49D6-4CDB-B203-8DAC5ECE1F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3509" y="2089647"/>
            <a:ext cx="3257550" cy="32575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49E5574-C74A-41EA-8A5E-A9BAFE7E39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071" y="1406584"/>
            <a:ext cx="4494742" cy="59055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3FCC731-50B7-41FF-803D-357232D3E903}"/>
              </a:ext>
            </a:extLst>
          </p:cNvPr>
          <p:cNvSpPr txBox="1"/>
          <p:nvPr/>
        </p:nvSpPr>
        <p:spPr>
          <a:xfrm>
            <a:off x="6039955" y="916312"/>
            <a:ext cx="5000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Ecris-moi la date du jour !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BB8F591-DD05-4565-A7E9-70B374975873}"/>
              </a:ext>
            </a:extLst>
          </p:cNvPr>
          <p:cNvSpPr txBox="1"/>
          <p:nvPr/>
        </p:nvSpPr>
        <p:spPr>
          <a:xfrm>
            <a:off x="6260141" y="3288392"/>
            <a:ext cx="5000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Donne-moi les numéros gagnants du </a:t>
            </a:r>
            <a:r>
              <a:rPr lang="fr-BE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lotto</a:t>
            </a:r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!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FBE7D3C-7FA3-4FDB-8DAB-5CBE846D9B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5923" y="4310638"/>
            <a:ext cx="705627" cy="4438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FC3A264-A231-4E04-899E-1FC7F622C5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2190" y="4302464"/>
            <a:ext cx="452417" cy="45241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355AE5C-8A13-46BD-956B-2596960CD9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6318" y="4329686"/>
            <a:ext cx="436953" cy="42481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BBFC627-80A5-405D-9E66-04AACE9B57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3628" y="4329685"/>
            <a:ext cx="452417" cy="40214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EE6AE25-E2D4-46E6-8738-D1861DBEDD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066" y="4301571"/>
            <a:ext cx="755868" cy="43026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8535FC4-EBE9-4DDA-9D8D-111D2ED1EE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3375" y="4310638"/>
            <a:ext cx="912593" cy="421196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4DF8CBC0-06D9-4581-BE56-7ACCEE53B743}"/>
              </a:ext>
            </a:extLst>
          </p:cNvPr>
          <p:cNvSpPr txBox="1"/>
          <p:nvPr/>
        </p:nvSpPr>
        <p:spPr>
          <a:xfrm>
            <a:off x="5295780" y="4918068"/>
            <a:ext cx="5000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On part de RIEN et entraîne</a:t>
            </a:r>
          </a:p>
        </p:txBody>
      </p:sp>
      <p:sp>
        <p:nvSpPr>
          <p:cNvPr id="3" name="Flèche : gauche 2">
            <a:extLst>
              <a:ext uri="{FF2B5EF4-FFF2-40B4-BE49-F238E27FC236}">
                <a16:creationId xmlns:a16="http://schemas.microsoft.com/office/drawing/2014/main" id="{CA045294-BC90-49D9-A799-6F3AB141E395}"/>
              </a:ext>
            </a:extLst>
          </p:cNvPr>
          <p:cNvSpPr/>
          <p:nvPr/>
        </p:nvSpPr>
        <p:spPr>
          <a:xfrm rot="2085993">
            <a:off x="4568233" y="4707354"/>
            <a:ext cx="705627" cy="4214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6F80AD9-82EF-4E7A-8249-466D43642A3E}"/>
              </a:ext>
            </a:extLst>
          </p:cNvPr>
          <p:cNvCxnSpPr/>
          <p:nvPr/>
        </p:nvCxnSpPr>
        <p:spPr>
          <a:xfrm flipV="1">
            <a:off x="6643085" y="1354053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AFB94C9-0A4E-403C-96E1-57F04466763A}"/>
              </a:ext>
            </a:extLst>
          </p:cNvPr>
          <p:cNvCxnSpPr/>
          <p:nvPr/>
        </p:nvCxnSpPr>
        <p:spPr>
          <a:xfrm flipV="1">
            <a:off x="7244414" y="1319302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434C359B-DAAE-4BC4-8424-01AEB299AADD}"/>
              </a:ext>
            </a:extLst>
          </p:cNvPr>
          <p:cNvCxnSpPr/>
          <p:nvPr/>
        </p:nvCxnSpPr>
        <p:spPr>
          <a:xfrm flipV="1">
            <a:off x="7803196" y="1309108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6CB8FD8C-63BE-4949-9D45-53A1BBF8336B}"/>
              </a:ext>
            </a:extLst>
          </p:cNvPr>
          <p:cNvCxnSpPr/>
          <p:nvPr/>
        </p:nvCxnSpPr>
        <p:spPr>
          <a:xfrm flipV="1">
            <a:off x="8294704" y="1326342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E60DC773-B24C-4FDC-B8CF-EB0561532607}"/>
              </a:ext>
            </a:extLst>
          </p:cNvPr>
          <p:cNvCxnSpPr/>
          <p:nvPr/>
        </p:nvCxnSpPr>
        <p:spPr>
          <a:xfrm flipV="1">
            <a:off x="8853486" y="1302114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E86717A-5124-4DED-99FF-8F3EA232A190}"/>
              </a:ext>
            </a:extLst>
          </p:cNvPr>
          <p:cNvCxnSpPr/>
          <p:nvPr/>
        </p:nvCxnSpPr>
        <p:spPr>
          <a:xfrm flipV="1">
            <a:off x="9467341" y="1306310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F3059D7-91D6-4F92-B1A6-2C5C40D9234A}"/>
              </a:ext>
            </a:extLst>
          </p:cNvPr>
          <p:cNvCxnSpPr/>
          <p:nvPr/>
        </p:nvCxnSpPr>
        <p:spPr>
          <a:xfrm flipV="1">
            <a:off x="10010461" y="1326342"/>
            <a:ext cx="92586" cy="93352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ccolade ouvrante 12">
            <a:extLst>
              <a:ext uri="{FF2B5EF4-FFF2-40B4-BE49-F238E27FC236}">
                <a16:creationId xmlns:a16="http://schemas.microsoft.com/office/drawing/2014/main" id="{B7D4635D-3373-43DC-9D05-225F54BA3550}"/>
              </a:ext>
            </a:extLst>
          </p:cNvPr>
          <p:cNvSpPr/>
          <p:nvPr/>
        </p:nvSpPr>
        <p:spPr>
          <a:xfrm rot="16200000">
            <a:off x="8214947" y="323346"/>
            <a:ext cx="316989" cy="41216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5D323B8-14A8-4D49-93B7-D100D13743DE}"/>
              </a:ext>
            </a:extLst>
          </p:cNvPr>
          <p:cNvSpPr txBox="1"/>
          <p:nvPr/>
        </p:nvSpPr>
        <p:spPr>
          <a:xfrm>
            <a:off x="5734050" y="2460755"/>
            <a:ext cx="645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8 créations différentes =&gt; succession de 8 labels</a:t>
            </a:r>
          </a:p>
        </p:txBody>
      </p:sp>
    </p:spTree>
    <p:extLst>
      <p:ext uri="{BB962C8B-B14F-4D97-AF65-F5344CB8AC3E}">
        <p14:creationId xmlns:p14="http://schemas.microsoft.com/office/powerpoint/2010/main" val="262980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résultats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28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2 – </a:t>
            </a:r>
            <a:r>
              <a:rPr lang="fr-BE" altLang="fr-FR" sz="2400" dirty="0" err="1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Cifar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10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971D536-5D57-4A05-8B1B-90707A9C40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9684" y="1989825"/>
            <a:ext cx="4114800" cy="418902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6154672-93FD-450C-ADAC-7103A821A6E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92" y="1429903"/>
            <a:ext cx="4848410" cy="469527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554E2B5-1F3B-4A82-834F-E5021AB746AE}"/>
              </a:ext>
            </a:extLst>
          </p:cNvPr>
          <p:cNvSpPr txBox="1"/>
          <p:nvPr/>
        </p:nvSpPr>
        <p:spPr>
          <a:xfrm>
            <a:off x="5390376" y="820538"/>
            <a:ext cx="6801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Matrice de 10 x 10 créations classées</a:t>
            </a:r>
          </a:p>
        </p:txBody>
      </p:sp>
    </p:spTree>
    <p:extLst>
      <p:ext uri="{BB962C8B-B14F-4D97-AF65-F5344CB8AC3E}">
        <p14:creationId xmlns:p14="http://schemas.microsoft.com/office/powerpoint/2010/main" val="3544784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résultats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29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Dataset 4 – Fashion MNIST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34CA9C5-C623-4B43-806B-5D1DD43AF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3" y="2777312"/>
            <a:ext cx="5329721" cy="51370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DEBD3F88-8D1D-49B8-80C6-E97C337E7BD3}"/>
              </a:ext>
            </a:extLst>
          </p:cNvPr>
          <p:cNvSpPr txBox="1"/>
          <p:nvPr/>
        </p:nvSpPr>
        <p:spPr>
          <a:xfrm>
            <a:off x="665377" y="2313414"/>
            <a:ext cx="5791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Crée-moi une collection de sacs 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6B8086-43CC-46B4-94CA-A530AC52B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292" y="4683137"/>
            <a:ext cx="5358358" cy="63039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8146793-E012-4A61-B685-02B0087ED3C3}"/>
              </a:ext>
            </a:extLst>
          </p:cNvPr>
          <p:cNvSpPr txBox="1"/>
          <p:nvPr/>
        </p:nvSpPr>
        <p:spPr>
          <a:xfrm>
            <a:off x="5817844" y="3746230"/>
            <a:ext cx="57911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Donne-moi la gamme de vêtement que tu peux créer !</a:t>
            </a:r>
          </a:p>
        </p:txBody>
      </p:sp>
    </p:spTree>
    <p:extLst>
      <p:ext uri="{BB962C8B-B14F-4D97-AF65-F5344CB8AC3E}">
        <p14:creationId xmlns:p14="http://schemas.microsoft.com/office/powerpoint/2010/main" val="2691381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Le </a:t>
            </a:r>
            <a:r>
              <a:rPr lang="fr-BE" altLang="fr-FR" sz="2400" dirty="0">
                <a:solidFill>
                  <a:srgbClr val="203864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projet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Les neurones et perceptron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Fonctions d’activation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Types d’apprentissage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95E4EE-5B64-4669-8584-6D6A778EDE13}"/>
              </a:ext>
            </a:extLst>
          </p:cNvPr>
          <p:cNvSpPr txBox="1"/>
          <p:nvPr/>
        </p:nvSpPr>
        <p:spPr>
          <a:xfrm>
            <a:off x="4956134" y="5462765"/>
            <a:ext cx="72346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000" dirty="0"/>
              <a:t>Image source : https://www.supinfo.com/articles/single/7923-deep-learning-fonctions-activationhttps://fr.wikipedia.org/wiki/Neurone</a:t>
            </a:r>
          </a:p>
        </p:txBody>
      </p:sp>
    </p:spTree>
    <p:extLst>
      <p:ext uri="{BB962C8B-B14F-4D97-AF65-F5344CB8AC3E}">
        <p14:creationId xmlns:p14="http://schemas.microsoft.com/office/powerpoint/2010/main" val="748382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résultats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28-08-2019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30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471F167-6FCB-448C-9B8C-1CDF43AAE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4" y="4815015"/>
            <a:ext cx="9696450" cy="4909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6BB7AA7-5154-494E-9B6C-97821E929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27" y="1552025"/>
            <a:ext cx="10492033" cy="184127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4C910D0-C512-403E-88E3-E7BD54FF86D1}"/>
              </a:ext>
            </a:extLst>
          </p:cNvPr>
          <p:cNvSpPr txBox="1"/>
          <p:nvPr/>
        </p:nvSpPr>
        <p:spPr>
          <a:xfrm>
            <a:off x="1125226" y="4058995"/>
            <a:ext cx="1036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Transcris-moi l’adresse de la Polytech !</a:t>
            </a:r>
          </a:p>
        </p:txBody>
      </p:sp>
    </p:spTree>
    <p:extLst>
      <p:ext uri="{BB962C8B-B14F-4D97-AF65-F5344CB8AC3E}">
        <p14:creationId xmlns:p14="http://schemas.microsoft.com/office/powerpoint/2010/main" val="446199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résultats – Graphe des </a:t>
            </a:r>
            <a:r>
              <a:rPr lang="fr-BE" sz="5400" b="1" u="sng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</a:t>
            </a:r>
            <a:endParaRPr lang="fr-BE" sz="5400" b="1" u="sng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31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182835"/>
            <a:ext cx="1139101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BE" altLang="fr-FR" dirty="0">
                <a:solidFill>
                  <a:schemeClr val="accent1">
                    <a:lumMod val="50000"/>
                  </a:schemeClr>
                </a:solidFill>
              </a:rPr>
              <a:t>Dataset 1  –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batch_size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=64 |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latent_dim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=100 |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lr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=0.0002 |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Epoch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 : 100 | 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img_size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=96 du 2019_08_07-21_59</a:t>
            </a:r>
            <a:endParaRPr lang="fr-BE" dirty="0">
              <a:solidFill>
                <a:schemeClr val="accent1">
                  <a:lumMod val="50000"/>
                </a:schemeClr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6CC93B8-D63B-4AA9-BC65-EFD021535B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2646" y="1670630"/>
            <a:ext cx="11486707" cy="3516740"/>
          </a:xfrm>
          <a:prstGeom prst="rect">
            <a:avLst/>
          </a:prstGeom>
        </p:spPr>
      </p:pic>
      <p:sp>
        <p:nvSpPr>
          <p:cNvPr id="11" name="Titre 3">
            <a:extLst>
              <a:ext uri="{FF2B5EF4-FFF2-40B4-BE49-F238E27FC236}">
                <a16:creationId xmlns:a16="http://schemas.microsoft.com/office/drawing/2014/main" id="{1A607ED0-E15B-4BA4-A2B7-52324A84B9A9}"/>
              </a:ext>
            </a:extLst>
          </p:cNvPr>
          <p:cNvSpPr txBox="1">
            <a:spLocks/>
          </p:cNvSpPr>
          <p:nvPr/>
        </p:nvSpPr>
        <p:spPr>
          <a:xfrm>
            <a:off x="908901" y="4709938"/>
            <a:ext cx="8976049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32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A terme, le générateur crée de très bonne imitation </a:t>
            </a:r>
          </a:p>
        </p:txBody>
      </p:sp>
    </p:spTree>
    <p:extLst>
      <p:ext uri="{BB962C8B-B14F-4D97-AF65-F5344CB8AC3E}">
        <p14:creationId xmlns:p14="http://schemas.microsoft.com/office/powerpoint/2010/main" val="3666863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résultats – Graphe des </a:t>
            </a:r>
            <a:r>
              <a:rPr lang="fr-BE" sz="5400" b="1" u="sng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</a:t>
            </a:r>
            <a:endParaRPr lang="fr-BE" sz="5400" b="1" u="sng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32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9" y="1287520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2BB8D28-0D94-4D70-A75B-F4E0B24F6C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81439" y="1287520"/>
            <a:ext cx="10872138" cy="4014328"/>
          </a:xfrm>
          <a:prstGeom prst="rect">
            <a:avLst/>
          </a:prstGeom>
        </p:spPr>
      </p:pic>
      <p:sp>
        <p:nvSpPr>
          <p:cNvPr id="10" name="Titre 3">
            <a:extLst>
              <a:ext uri="{FF2B5EF4-FFF2-40B4-BE49-F238E27FC236}">
                <a16:creationId xmlns:a16="http://schemas.microsoft.com/office/drawing/2014/main" id="{F23F6447-DD5B-4C60-9402-4879BCF17B26}"/>
              </a:ext>
            </a:extLst>
          </p:cNvPr>
          <p:cNvSpPr txBox="1">
            <a:spLocks/>
          </p:cNvSpPr>
          <p:nvPr/>
        </p:nvSpPr>
        <p:spPr>
          <a:xfrm>
            <a:off x="1153997" y="4749390"/>
            <a:ext cx="10629122" cy="1642180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32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A terme, le générateur ne sais pas tromper le discriminateur</a:t>
            </a:r>
          </a:p>
        </p:txBody>
      </p:sp>
    </p:spTree>
    <p:extLst>
      <p:ext uri="{BB962C8B-B14F-4D97-AF65-F5344CB8AC3E}">
        <p14:creationId xmlns:p14="http://schemas.microsoft.com/office/powerpoint/2010/main" val="3307598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résultats – Graphe des </a:t>
            </a:r>
            <a:r>
              <a:rPr lang="fr-BE" sz="5400" b="1" u="sng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loss</a:t>
            </a:r>
            <a:endParaRPr lang="fr-BE" sz="5400" b="1" u="sng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33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9" y="1287520"/>
            <a:ext cx="106291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itre 3">
            <a:extLst>
              <a:ext uri="{FF2B5EF4-FFF2-40B4-BE49-F238E27FC236}">
                <a16:creationId xmlns:a16="http://schemas.microsoft.com/office/drawing/2014/main" id="{F23F6447-DD5B-4C60-9402-4879BCF17B26}"/>
              </a:ext>
            </a:extLst>
          </p:cNvPr>
          <p:cNvSpPr txBox="1">
            <a:spLocks/>
          </p:cNvSpPr>
          <p:nvPr/>
        </p:nvSpPr>
        <p:spPr>
          <a:xfrm>
            <a:off x="755778" y="1642180"/>
            <a:ext cx="11321921" cy="4123613"/>
          </a:xfrm>
          <a:prstGeom prst="rect">
            <a:avLst/>
          </a:prstGeom>
          <a:noFill/>
          <a:effectLst>
            <a:softEdge rad="12700"/>
          </a:effectLst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32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Les différents graphiques des </a:t>
            </a:r>
            <a:r>
              <a:rPr lang="fr-BE" sz="3200" dirty="0" err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Loss</a:t>
            </a:r>
            <a:r>
              <a:rPr lang="fr-BE" sz="32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montrent que l’entrainement est sensibles aux :</a:t>
            </a:r>
          </a:p>
          <a:p>
            <a:endParaRPr lang="fr-BE" sz="3200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  <a:p>
            <a:pPr marL="457200" indent="-457200">
              <a:buFontTx/>
              <a:buChar char="-"/>
            </a:pPr>
            <a:r>
              <a:rPr lang="fr-BE" sz="32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Données. (Format de l’image, canaux)</a:t>
            </a:r>
          </a:p>
          <a:p>
            <a:pPr marL="457200" indent="-457200">
              <a:buFontTx/>
              <a:buChar char="-"/>
            </a:pPr>
            <a:r>
              <a:rPr lang="fr-BE" sz="32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La durée. ( Laisser du temps pour qu’il apprenne correctement)</a:t>
            </a:r>
          </a:p>
          <a:p>
            <a:pPr marL="457200" indent="-457200">
              <a:buFontTx/>
              <a:buChar char="-"/>
            </a:pPr>
            <a:r>
              <a:rPr lang="fr-BE" sz="32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Nombre d’images envoyées dans le réseaux (Batch Size)</a:t>
            </a:r>
          </a:p>
          <a:p>
            <a:pPr marL="457200" indent="-457200">
              <a:buFontTx/>
              <a:buChar char="-"/>
            </a:pPr>
            <a:r>
              <a:rPr lang="fr-BE" sz="32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La taille du jeu de données (nombre d’images)</a:t>
            </a:r>
          </a:p>
          <a:p>
            <a:pPr marL="457200" indent="-457200">
              <a:buFontTx/>
              <a:buChar char="-"/>
            </a:pPr>
            <a:endParaRPr lang="fr-BE" sz="3200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474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34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Plateforme complète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Enorme potentiel des l’IA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Travail passionnant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Perceptives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Augmentation de la résolution des images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Nouvelles sources : vidéos, voix…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Amélioration du réseau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640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5737"/>
            <a:ext cx="10498584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pPr algn="ctr"/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Merci pour votre attention</a:t>
            </a:r>
            <a:b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fr-BE" dirty="0"/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35</a:t>
            </a:fld>
            <a:endParaRPr lang="fr-BE" dirty="0"/>
          </a:p>
        </p:txBody>
      </p:sp>
      <p:sp>
        <p:nvSpPr>
          <p:cNvPr id="2058" name="Rectangle 55">
            <a:extLst>
              <a:ext uri="{FF2B5EF4-FFF2-40B4-BE49-F238E27FC236}">
                <a16:creationId xmlns:a16="http://schemas.microsoft.com/office/drawing/2014/main" id="{A78158CE-C9E9-4808-B773-C01D500E7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584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3" name="Rectangle 62">
            <a:extLst>
              <a:ext uri="{FF2B5EF4-FFF2-40B4-BE49-F238E27FC236}">
                <a16:creationId xmlns:a16="http://schemas.microsoft.com/office/drawing/2014/main" id="{8A8127A7-2EA5-462F-BF78-FAC7186D5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28" name="Rectangle 64">
            <a:extLst>
              <a:ext uri="{FF2B5EF4-FFF2-40B4-BE49-F238E27FC236}">
                <a16:creationId xmlns:a16="http://schemas.microsoft.com/office/drawing/2014/main" id="{528817BB-0D38-422E-850C-791A3269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171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4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125349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projet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Collaboration avec la machine pour faire des imitations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afin d’apporter de la créativité.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Comment interagir par la </a:t>
            </a: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vision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et le </a:t>
            </a: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langage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?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Lui p</a:t>
            </a:r>
            <a:r>
              <a:rPr kumimoji="0" lang="fr-BE" altLang="fr-FR" sz="2400" b="0" i="0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roposer de </a:t>
            </a: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jeux d’images	 	L’informer de nos besoins</a:t>
            </a:r>
            <a:endParaRPr kumimoji="0" lang="fr-BE" altLang="fr-FR" sz="2400" b="0" i="0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E82357F5-6927-46F8-91D1-7B5748104912}"/>
              </a:ext>
            </a:extLst>
          </p:cNvPr>
          <p:cNvSpPr/>
          <p:nvPr/>
        </p:nvSpPr>
        <p:spPr>
          <a:xfrm rot="8897059">
            <a:off x="4182705" y="4105954"/>
            <a:ext cx="1456661" cy="23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E5098601-1646-48DB-904B-ABA0336E53D3}"/>
              </a:ext>
            </a:extLst>
          </p:cNvPr>
          <p:cNvSpPr/>
          <p:nvPr/>
        </p:nvSpPr>
        <p:spPr>
          <a:xfrm rot="1564920">
            <a:off x="7296611" y="4105953"/>
            <a:ext cx="1456661" cy="23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99999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5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438" y="1510803"/>
            <a:ext cx="1062912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neurone biologiques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fr-BE" altLang="fr-FR" sz="24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4066BC0-9309-402D-B4C4-C97DD9A35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824" y="2194888"/>
            <a:ext cx="8389964" cy="231255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695E4EE-5B64-4669-8584-6D6A778EDE13}"/>
              </a:ext>
            </a:extLst>
          </p:cNvPr>
          <p:cNvSpPr txBox="1"/>
          <p:nvPr/>
        </p:nvSpPr>
        <p:spPr>
          <a:xfrm>
            <a:off x="4956134" y="5462765"/>
            <a:ext cx="72346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000" dirty="0"/>
              <a:t>Image source : https://www.supinfo.com/articles/single/7923-deep-learning-fonctions-activationhttps://fr.wikipedia.org/wiki/Neurone</a:t>
            </a:r>
          </a:p>
        </p:txBody>
      </p:sp>
    </p:spTree>
    <p:extLst>
      <p:ext uri="{BB962C8B-B14F-4D97-AF65-F5344CB8AC3E}">
        <p14:creationId xmlns:p14="http://schemas.microsoft.com/office/powerpoint/2010/main" val="383065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6</a:t>
            </a:fld>
            <a:endParaRPr lang="fr-B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64">
                <a:extLst>
                  <a:ext uri="{FF2B5EF4-FFF2-40B4-BE49-F238E27FC236}">
                    <a16:creationId xmlns:a16="http://schemas.microsoft.com/office/drawing/2014/main" id="{C2C992F5-5F97-4F09-BC3B-F0334C5BF3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1438" y="1510803"/>
                <a:ext cx="10629122" cy="45925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q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Le perceptron basé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sur le neurone biologique</a:t>
                </a:r>
              </a:p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q"/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Entrée </a:t>
                </a:r>
                <a:r>
                  <a:rPr lang="fr-BE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fr-BE" sz="2400" baseline="-250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i</a:t>
                </a: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Poids synaptiques W</a:t>
                </a:r>
                <a:r>
                  <a:rPr lang="fr-BE" sz="2400" baseline="-250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i</a:t>
                </a: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Biais</a:t>
                </a:r>
              </a:p>
              <a:p>
                <a:pPr marL="342900" lvl="0" indent="-3429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Symbol" panose="05050102010706020507" pitchFamily="18" charset="2"/>
                  <a:buChar char="Þ"/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cs typeface="Times New Roman" panose="02020603050405020304" pitchFamily="18" charset="0"/>
                  </a:rPr>
                  <a:t>Fonction d’activation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BE" altLang="fr-FR" sz="24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fr-BE" altLang="fr-FR" sz="2400" dirty="0">
                    <a:solidFill>
                      <a:schemeClr val="accent1">
                        <a:lumMod val="50000"/>
                      </a:schemeClr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Images =&gt; Vecteur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fr-BE" sz="280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BE" sz="2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BE" sz="2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BE" sz="2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fr-BE" sz="2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BE" sz="2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BE" sz="2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BE" sz="2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BE" sz="2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fr-BE" sz="28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BE" sz="2800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BE" altLang="fr-FR" sz="2800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Rectangle 64">
                <a:extLst>
                  <a:ext uri="{FF2B5EF4-FFF2-40B4-BE49-F238E27FC236}">
                    <a16:creationId xmlns:a16="http://schemas.microsoft.com/office/drawing/2014/main" id="{C2C992F5-5F97-4F09-BC3B-F0334C5BF3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1438" y="1510803"/>
                <a:ext cx="10629122" cy="4592539"/>
              </a:xfrm>
              <a:prstGeom prst="rect">
                <a:avLst/>
              </a:prstGeom>
              <a:blipFill>
                <a:blip r:embed="rId3"/>
                <a:stretch>
                  <a:fillRect l="-917" t="-106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>
            <a:extLst>
              <a:ext uri="{FF2B5EF4-FFF2-40B4-BE49-F238E27FC236}">
                <a16:creationId xmlns:a16="http://schemas.microsoft.com/office/drawing/2014/main" id="{19598E86-C301-4C5D-A60F-A780CCFA4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983" y="1151968"/>
            <a:ext cx="6276975" cy="34766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982F7359-B36B-4413-A5F0-F52F257F4C03}"/>
                  </a:ext>
                </a:extLst>
              </p:cNvPr>
              <p:cNvSpPr txBox="1"/>
              <p:nvPr/>
            </p:nvSpPr>
            <p:spPr>
              <a:xfrm>
                <a:off x="9099030" y="3437740"/>
                <a:ext cx="231153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BE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𝜎</m:t>
                    </m:r>
                    <m:r>
                      <a:rPr lang="fr-BE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: </m:t>
                    </m:r>
                  </m:oMath>
                </a14:m>
                <a:r>
                  <a:rPr lang="fr-BE" sz="2400" dirty="0">
                    <a:solidFill>
                      <a:schemeClr val="tx1"/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linéaire</a:t>
                </a:r>
              </a:p>
              <a:p>
                <a:r>
                  <a:rPr lang="fr-BE" sz="2400" dirty="0">
                    <a:solidFill>
                      <a:schemeClr val="tx1"/>
                    </a:solidFill>
                    <a:latin typeface="Verdan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ou non linéaire</a:t>
                </a:r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982F7359-B36B-4413-A5F0-F52F257F4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030" y="3437740"/>
                <a:ext cx="2311530" cy="738664"/>
              </a:xfrm>
              <a:prstGeom prst="rect">
                <a:avLst/>
              </a:prstGeom>
              <a:blipFill>
                <a:blip r:embed="rId5"/>
                <a:stretch>
                  <a:fillRect l="-8179" t="-14050" r="-7652" b="-23967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F14D7E9-939B-4BC8-B07A-22A717F8565F}"/>
              </a:ext>
            </a:extLst>
          </p:cNvPr>
          <p:cNvSpPr/>
          <p:nvPr/>
        </p:nvSpPr>
        <p:spPr>
          <a:xfrm>
            <a:off x="5034677" y="1412630"/>
            <a:ext cx="278468" cy="30377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5D4E75-07C0-40C4-9ADA-3588EEF63761}"/>
              </a:ext>
            </a:extLst>
          </p:cNvPr>
          <p:cNvSpPr/>
          <p:nvPr/>
        </p:nvSpPr>
        <p:spPr>
          <a:xfrm>
            <a:off x="5102278" y="1661685"/>
            <a:ext cx="143265" cy="129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C9B0C-124A-413D-842C-29E9224DE9F9}"/>
              </a:ext>
            </a:extLst>
          </p:cNvPr>
          <p:cNvSpPr/>
          <p:nvPr/>
        </p:nvSpPr>
        <p:spPr>
          <a:xfrm>
            <a:off x="5107081" y="2403048"/>
            <a:ext cx="143265" cy="1294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03F89-25FD-47F2-BCB0-F54CD2B08475}"/>
              </a:ext>
            </a:extLst>
          </p:cNvPr>
          <p:cNvSpPr/>
          <p:nvPr/>
        </p:nvSpPr>
        <p:spPr>
          <a:xfrm>
            <a:off x="5102278" y="3139045"/>
            <a:ext cx="143265" cy="1294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EC6AFF-8F2D-4F7E-9DBC-0E251A9A6C1A}"/>
              </a:ext>
            </a:extLst>
          </p:cNvPr>
          <p:cNvSpPr/>
          <p:nvPr/>
        </p:nvSpPr>
        <p:spPr>
          <a:xfrm>
            <a:off x="5106823" y="4054409"/>
            <a:ext cx="143265" cy="12946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711D8C7A-6D7D-4F1D-916E-3CCA56D98D44}"/>
              </a:ext>
            </a:extLst>
          </p:cNvPr>
          <p:cNvSpPr/>
          <p:nvPr/>
        </p:nvSpPr>
        <p:spPr>
          <a:xfrm rot="18772107">
            <a:off x="4152565" y="3897917"/>
            <a:ext cx="1272223" cy="159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07883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80" y="1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7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097" y="1182544"/>
            <a:ext cx="11590465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 réseau de neurones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sz="10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Feedforward ou Unidirectionnelle                 Back Propagation ou Rétropropagation du gradient</a:t>
            </a:r>
            <a:endParaRPr lang="fr-BE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	</a:t>
            </a:r>
            <a:endParaRPr lang="fr-BE" altLang="fr-FR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3524D21-1FDA-4BC2-A63A-183B93BF9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98" y="2164367"/>
            <a:ext cx="3984573" cy="264544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D83104F-96E9-494E-871B-7CACFC80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47" y="2173745"/>
            <a:ext cx="3970448" cy="2636063"/>
          </a:xfrm>
          <a:prstGeom prst="rect">
            <a:avLst/>
          </a:prstGeom>
        </p:spPr>
      </p:pic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5D26380F-D144-4560-942A-EC8012B6BDEA}"/>
              </a:ext>
            </a:extLst>
          </p:cNvPr>
          <p:cNvSpPr/>
          <p:nvPr/>
        </p:nvSpPr>
        <p:spPr>
          <a:xfrm>
            <a:off x="1730812" y="3053833"/>
            <a:ext cx="2137144" cy="43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Information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34571FF9-DA39-432D-A18E-129D4479D662}"/>
              </a:ext>
            </a:extLst>
          </p:cNvPr>
          <p:cNvSpPr/>
          <p:nvPr/>
        </p:nvSpPr>
        <p:spPr>
          <a:xfrm>
            <a:off x="7504899" y="3027033"/>
            <a:ext cx="2137144" cy="433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Information</a:t>
            </a:r>
          </a:p>
        </p:txBody>
      </p:sp>
      <p:sp>
        <p:nvSpPr>
          <p:cNvPr id="9" name="Flèche : courbe vers le haut 8">
            <a:extLst>
              <a:ext uri="{FF2B5EF4-FFF2-40B4-BE49-F238E27FC236}">
                <a16:creationId xmlns:a16="http://schemas.microsoft.com/office/drawing/2014/main" id="{B3D9F14E-F3C2-4AC8-B7BB-E4FB5A791453}"/>
              </a:ext>
            </a:extLst>
          </p:cNvPr>
          <p:cNvSpPr/>
          <p:nvPr/>
        </p:nvSpPr>
        <p:spPr>
          <a:xfrm flipH="1">
            <a:off x="9010454" y="3587507"/>
            <a:ext cx="1140324" cy="541621"/>
          </a:xfrm>
          <a:prstGeom prst="curvedUpArrow">
            <a:avLst>
              <a:gd name="adj1" fmla="val 25000"/>
              <a:gd name="adj2" fmla="val 50000"/>
              <a:gd name="adj3" fmla="val 32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94DB714-F494-488B-969F-EBAE2EE2999C}"/>
              </a:ext>
            </a:extLst>
          </p:cNvPr>
          <p:cNvSpPr txBox="1"/>
          <p:nvPr/>
        </p:nvSpPr>
        <p:spPr>
          <a:xfrm>
            <a:off x="6588247" y="5093727"/>
            <a:ext cx="426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Permet la minimisation de l’erreur</a:t>
            </a:r>
          </a:p>
          <a:p>
            <a:r>
              <a:rPr lang="fr-BE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afin de converger vers l’optimum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001556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46" y="99455"/>
            <a:ext cx="7099040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30-08-2019</a:t>
            </a:r>
            <a:endParaRPr lang="fr-B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 dirty="0">
                <a:solidFill>
                  <a:schemeClr val="accent1">
                    <a:lumMod val="50000"/>
                  </a:schemeClr>
                </a:solidFill>
              </a:rPr>
              <a:t>ROMBAUX Michaël - IG CHARLEROI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8</a:t>
            </a:fld>
            <a:endParaRPr lang="fr-BE" dirty="0"/>
          </a:p>
        </p:txBody>
      </p:sp>
      <p:sp>
        <p:nvSpPr>
          <p:cNvPr id="10" name="Rectangle 64">
            <a:extLst>
              <a:ext uri="{FF2B5EF4-FFF2-40B4-BE49-F238E27FC236}">
                <a16:creationId xmlns:a16="http://schemas.microsoft.com/office/drawing/2014/main" id="{C2C992F5-5F97-4F09-BC3B-F0334C5BF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133" y="1510803"/>
            <a:ext cx="11877868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Apprentissage supervisé et non supervisé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BE" altLang="fr-FR" sz="2400" u="sng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Supervisé					Non-supervisé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2400" u="sng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Entrées annotées - Labélisées	Entrées non labellisées		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Classification				Extraction de données descriptive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Segmentation				</a:t>
            </a:r>
            <a:r>
              <a:rPr lang="fr-BE" altLang="fr-FR" sz="20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(T</a:t>
            </a:r>
            <a:r>
              <a:rPr lang="fr-BE" sz="20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rouver la structure inhérente au données</a:t>
            </a:r>
            <a:r>
              <a:rPr lang="fr-BE" altLang="fr-FR" sz="20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Prédictions</a:t>
            </a:r>
          </a:p>
        </p:txBody>
      </p:sp>
    </p:spTree>
    <p:extLst>
      <p:ext uri="{BB962C8B-B14F-4D97-AF65-F5344CB8AC3E}">
        <p14:creationId xmlns:p14="http://schemas.microsoft.com/office/powerpoint/2010/main" val="115009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AF22030-B7A1-4F30-B03D-001C6BF9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79" y="1"/>
            <a:ext cx="8976049" cy="1642180"/>
          </a:xfrm>
          <a:noFill/>
          <a:effectLst>
            <a:softEdge rad="12700"/>
          </a:effectLst>
        </p:spPr>
        <p:txBody>
          <a:bodyPr>
            <a:noAutofit/>
          </a:bodyPr>
          <a:lstStyle/>
          <a:p>
            <a:r>
              <a:rPr lang="fr-BE" sz="5400" b="1" u="sng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choix des jeux de données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3B3DD2F-AE09-4031-828A-B4E8961CE168}"/>
              </a:ext>
            </a:extLst>
          </p:cNvPr>
          <p:cNvCxnSpPr/>
          <p:nvPr/>
        </p:nvCxnSpPr>
        <p:spPr>
          <a:xfrm>
            <a:off x="157065" y="5803641"/>
            <a:ext cx="11877869" cy="0"/>
          </a:xfrm>
          <a:prstGeom prst="line">
            <a:avLst/>
          </a:prstGeom>
          <a:ln w="50800"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4D364CB2-C5F9-46FD-A1AD-163AAAD6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30-08-2019</a:t>
            </a:r>
            <a:endParaRPr lang="fr-BE" dirty="0"/>
          </a:p>
        </p:txBody>
      </p:sp>
      <p:sp>
        <p:nvSpPr>
          <p:cNvPr id="20" name="Espace réservé du pied de page 19">
            <a:extLst>
              <a:ext uri="{FF2B5EF4-FFF2-40B4-BE49-F238E27FC236}">
                <a16:creationId xmlns:a16="http://schemas.microsoft.com/office/drawing/2014/main" id="{4BB74D9F-54C9-4F0C-85B8-8EBEFADB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BE"/>
              <a:t>ROMBAUX Michaël - IG CHARLEROI</a:t>
            </a:r>
            <a:endParaRPr lang="fr-BE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11AB67D5-8970-4C6C-80C9-DFD76459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0655B-B394-4670-AE82-A64F671D6FCB}" type="slidenum">
              <a:rPr lang="fr-BE" smtClean="0"/>
              <a:pPr/>
              <a:t>9</a:t>
            </a:fld>
            <a:endParaRPr lang="fr-BE" dirty="0"/>
          </a:p>
        </p:txBody>
      </p:sp>
      <p:sp>
        <p:nvSpPr>
          <p:cNvPr id="2060" name="Rectangle 57">
            <a:extLst>
              <a:ext uri="{FF2B5EF4-FFF2-40B4-BE49-F238E27FC236}">
                <a16:creationId xmlns:a16="http://schemas.microsoft.com/office/drawing/2014/main" id="{90B5CCA3-A1A8-4B43-BEBD-E500C68F3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3156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BE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BE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64" name="Rectangle 64">
            <a:extLst>
              <a:ext uri="{FF2B5EF4-FFF2-40B4-BE49-F238E27FC236}">
                <a16:creationId xmlns:a16="http://schemas.microsoft.com/office/drawing/2014/main" id="{D196A0E6-8D88-4CF9-9FF7-FFB2A9AE6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065" y="1720575"/>
            <a:ext cx="11877869" cy="612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32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Rappel de l’objectif : créer par la vision et le langage.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32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Projet sur des images.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32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Extension du ‘champs de vision’ à : Son, texte, vidéos …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32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On doit pouvoir parler des données.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32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Intervention du concept de label. ‘Exemple : un cheval’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32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				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BE" altLang="fr-FR" sz="32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BE" altLang="fr-FR" sz="2400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BE" altLang="fr-FR" sz="2400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64302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3151</TotalTime>
  <Words>1824</Words>
  <Application>Microsoft Office PowerPoint</Application>
  <PresentationFormat>Grand écran</PresentationFormat>
  <Paragraphs>577</Paragraphs>
  <Slides>35</Slides>
  <Notes>15</Notes>
  <HiddenSlides>1</HiddenSlides>
  <MMClips>1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Symbol</vt:lpstr>
      <vt:lpstr>Verdana</vt:lpstr>
      <vt:lpstr>Wingdings</vt:lpstr>
      <vt:lpstr>Thème Office</vt:lpstr>
      <vt:lpstr>Apprendre à collaborer  par le langage et la vision</vt:lpstr>
      <vt:lpstr>Plan de la présentation</vt:lpstr>
      <vt:lpstr>Introduction</vt:lpstr>
      <vt:lpstr>Introduction</vt:lpstr>
      <vt:lpstr>Introduction</vt:lpstr>
      <vt:lpstr>Introduction</vt:lpstr>
      <vt:lpstr>Introduction</vt:lpstr>
      <vt:lpstr>Introduction</vt:lpstr>
      <vt:lpstr>Le choix des jeux de données</vt:lpstr>
      <vt:lpstr>Le choix des jeux de données</vt:lpstr>
      <vt:lpstr>Le choix des jeux de données</vt:lpstr>
      <vt:lpstr>Le choix des jeux de données</vt:lpstr>
      <vt:lpstr>Le choix des jeux de données</vt:lpstr>
      <vt:lpstr>Le choix des jeux de données</vt:lpstr>
      <vt:lpstr>Les réseaux de neurones génératifs</vt:lpstr>
      <vt:lpstr>Les réseaux de neurones - GAN</vt:lpstr>
      <vt:lpstr>Les réseaux de neurones - GAN</vt:lpstr>
      <vt:lpstr>Les réseaux de neurones - CGAN</vt:lpstr>
      <vt:lpstr>Les réseaux de neurones - CGAN</vt:lpstr>
      <vt:lpstr>Les réseaux de neurones - CGAN</vt:lpstr>
      <vt:lpstr>Les réseaux de neurones - CGAN</vt:lpstr>
      <vt:lpstr>Les réseaux de neurones – CGAN</vt:lpstr>
      <vt:lpstr>L’environnement</vt:lpstr>
      <vt:lpstr>Les algorithmes</vt:lpstr>
      <vt:lpstr>Mon apport sur les algorithmes</vt:lpstr>
      <vt:lpstr>Mon apport sur les algorithmes</vt:lpstr>
      <vt:lpstr>Les résultats</vt:lpstr>
      <vt:lpstr>Les résultats</vt:lpstr>
      <vt:lpstr>Les résultats</vt:lpstr>
      <vt:lpstr>Les résultats</vt:lpstr>
      <vt:lpstr>Les résultats – Graphe des loss</vt:lpstr>
      <vt:lpstr>Les résultats – Graphe des loss</vt:lpstr>
      <vt:lpstr>Les résultats – Graphe des loss</vt:lpstr>
      <vt:lpstr>Conclusion</vt:lpstr>
      <vt:lpstr>Merci pour votre attention 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Apprendre à collaborer par le langage et la vision</dc:title>
  <dc:creator>Mic .</dc:creator>
  <cp:lastModifiedBy>Mic .</cp:lastModifiedBy>
  <cp:revision>142</cp:revision>
  <dcterms:created xsi:type="dcterms:W3CDTF">2019-08-25T11:36:50Z</dcterms:created>
  <dcterms:modified xsi:type="dcterms:W3CDTF">2019-08-29T14:07:25Z</dcterms:modified>
</cp:coreProperties>
</file>